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4"/>
  </p:sldMasterIdLst>
  <p:sldIdLst>
    <p:sldId id="256" r:id="rId5"/>
    <p:sldId id="259" r:id="rId6"/>
    <p:sldId id="257" r:id="rId7"/>
    <p:sldId id="267" r:id="rId8"/>
    <p:sldId id="268" r:id="rId9"/>
    <p:sldId id="270" r:id="rId10"/>
    <p:sldId id="261" r:id="rId11"/>
    <p:sldId id="262" r:id="rId12"/>
    <p:sldId id="266" r:id="rId13"/>
    <p:sldId id="263" r:id="rId14"/>
    <p:sldId id="265" r:id="rId15"/>
    <p:sldId id="26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100"/>
    <a:srgbClr val="FF0000"/>
    <a:srgbClr val="F21313"/>
    <a:srgbClr val="13B7F2"/>
    <a:srgbClr val="13E0F2"/>
    <a:srgbClr val="000000"/>
    <a:srgbClr val="92D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4" d="100"/>
          <a:sy n="94" d="100"/>
        </p:scale>
        <p:origin x="76" y="1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png>
</file>

<file path=ppt/media/image2.jpe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11/1/2020</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63030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11/1/2020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036026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11/1/2020</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799810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11/1/2020</a:t>
            </a:fld>
            <a:endParaRPr lang="en-US"/>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1397105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11/1/2020</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2188903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11/1/2020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582029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11/1/2020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229884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11/1/2020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8579564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85046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11/1/2020</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39237440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11/1/2020</a:t>
            </a:fld>
            <a:endParaRPr lang="en-US"/>
          </a:p>
        </p:txBody>
      </p:sp>
      <p:sp>
        <p:nvSpPr>
          <p:cNvPr id="6" name="Footer Placeholder 5"/>
          <p:cNvSpPr>
            <a:spLocks noGrp="1"/>
          </p:cNvSpPr>
          <p:nvPr>
            <p:ph type="ftr" sz="quarter" idx="11"/>
          </p:nvPr>
        </p:nvSpPr>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0040829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11/1/2020</a:t>
            </a:fld>
            <a:endParaRPr lang="en-US"/>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9264077"/>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04" r:id="rId6"/>
    <p:sldLayoutId id="2147483700" r:id="rId7"/>
    <p:sldLayoutId id="2147483701" r:id="rId8"/>
    <p:sldLayoutId id="2147483702" r:id="rId9"/>
    <p:sldLayoutId id="2147483703" r:id="rId10"/>
    <p:sldLayoutId id="2147483705" r:id="rId11"/>
  </p:sldLayoutIdLst>
  <p:hf sldNum="0" hdr="0" ftr="0" dt="0"/>
  <p:txStyles>
    <p:titleStyle>
      <a:lvl1pPr algn="l" defTabSz="457200" rtl="0" eaLnBrk="1" latinLnBrk="0" hangingPunct="1">
        <a:lnSpc>
          <a:spcPct val="100000"/>
        </a:lnSpc>
        <a:spcBef>
          <a:spcPct val="0"/>
        </a:spcBef>
        <a:buNone/>
        <a:defRPr sz="26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Picture 3">
            <a:extLst>
              <a:ext uri="{FF2B5EF4-FFF2-40B4-BE49-F238E27FC236}">
                <a16:creationId xmlns:a16="http://schemas.microsoft.com/office/drawing/2014/main" id="{B6F23470-A439-4C05-8318-1C6F8D8D5F91}"/>
              </a:ext>
            </a:extLst>
          </p:cNvPr>
          <p:cNvPicPr>
            <a:picLocks noChangeAspect="1"/>
          </p:cNvPicPr>
          <p:nvPr/>
        </p:nvPicPr>
        <p:blipFill rotWithShape="1">
          <a:blip r:embed="rId2"/>
          <a:srcRect t="6422" b="9308"/>
          <a:stretch/>
        </p:blipFill>
        <p:spPr>
          <a:xfrm>
            <a:off x="20" y="-165360"/>
            <a:ext cx="12191980" cy="6857990"/>
          </a:xfrm>
          <a:prstGeom prst="rect">
            <a:avLst/>
          </a:prstGeom>
        </p:spPr>
      </p:pic>
      <p:sp>
        <p:nvSpPr>
          <p:cNvPr id="2" name="Title 1">
            <a:extLst>
              <a:ext uri="{FF2B5EF4-FFF2-40B4-BE49-F238E27FC236}">
                <a16:creationId xmlns:a16="http://schemas.microsoft.com/office/drawing/2014/main" id="{849CA8FE-17DC-43A9-83E5-D24CDA9FA6A8}"/>
              </a:ext>
            </a:extLst>
          </p:cNvPr>
          <p:cNvSpPr>
            <a:spLocks noGrp="1"/>
          </p:cNvSpPr>
          <p:nvPr>
            <p:ph type="ctrTitle"/>
          </p:nvPr>
        </p:nvSpPr>
        <p:spPr>
          <a:xfrm>
            <a:off x="609599" y="4572000"/>
            <a:ext cx="10965141" cy="895244"/>
          </a:xfrm>
          <a:solidFill>
            <a:schemeClr val="tx2"/>
          </a:solidFill>
        </p:spPr>
        <p:txBody>
          <a:bodyPr>
            <a:normAutofit/>
          </a:bodyPr>
          <a:lstStyle/>
          <a:p>
            <a:r>
              <a:rPr lang="en-US" sz="4000">
                <a:solidFill>
                  <a:schemeClr val="bg1"/>
                </a:solidFill>
              </a:rPr>
              <a:t>team 31: Battleship</a:t>
            </a:r>
            <a:endParaRPr lang="en-CA" sz="4000">
              <a:solidFill>
                <a:schemeClr val="bg1"/>
              </a:solidFill>
            </a:endParaRPr>
          </a:p>
        </p:txBody>
      </p:sp>
      <p:sp>
        <p:nvSpPr>
          <p:cNvPr id="3" name="Subtitle 2">
            <a:extLst>
              <a:ext uri="{FF2B5EF4-FFF2-40B4-BE49-F238E27FC236}">
                <a16:creationId xmlns:a16="http://schemas.microsoft.com/office/drawing/2014/main" id="{ACF47D94-A056-45D1-B854-B40148882AB7}"/>
              </a:ext>
            </a:extLst>
          </p:cNvPr>
          <p:cNvSpPr>
            <a:spLocks noGrp="1"/>
          </p:cNvSpPr>
          <p:nvPr>
            <p:ph type="subTitle" idx="1"/>
          </p:nvPr>
        </p:nvSpPr>
        <p:spPr>
          <a:xfrm>
            <a:off x="609598" y="5504576"/>
            <a:ext cx="10965142" cy="447491"/>
          </a:xfrm>
          <a:solidFill>
            <a:schemeClr val="tx1">
              <a:lumMod val="50000"/>
              <a:lumOff val="50000"/>
            </a:schemeClr>
          </a:solidFill>
        </p:spPr>
        <p:txBody>
          <a:bodyPr>
            <a:normAutofit/>
          </a:bodyPr>
          <a:lstStyle/>
          <a:p>
            <a:r>
              <a:rPr lang="en-US" dirty="0">
                <a:solidFill>
                  <a:schemeClr val="bg1"/>
                </a:solidFill>
              </a:rPr>
              <a:t>Sam Stinson, Courtney McNamara, Edward Chen, RYAN LICANDRO</a:t>
            </a:r>
          </a:p>
        </p:txBody>
      </p:sp>
    </p:spTree>
    <p:extLst>
      <p:ext uri="{BB962C8B-B14F-4D97-AF65-F5344CB8AC3E}">
        <p14:creationId xmlns:p14="http://schemas.microsoft.com/office/powerpoint/2010/main" val="25681856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0D5C2-D1E5-47A2-BD3E-BE04399A91F3}"/>
              </a:ext>
            </a:extLst>
          </p:cNvPr>
          <p:cNvSpPr>
            <a:spLocks noGrp="1"/>
          </p:cNvSpPr>
          <p:nvPr>
            <p:ph type="title"/>
          </p:nvPr>
        </p:nvSpPr>
        <p:spPr/>
        <p:txBody>
          <a:bodyPr/>
          <a:lstStyle/>
          <a:p>
            <a:r>
              <a:rPr lang="en-US"/>
              <a:t>Useful Notation</a:t>
            </a:r>
            <a:endParaRPr lang="en-CA"/>
          </a:p>
        </p:txBody>
      </p:sp>
      <p:sp>
        <p:nvSpPr>
          <p:cNvPr id="3" name="Content Placeholder 2">
            <a:extLst>
              <a:ext uri="{FF2B5EF4-FFF2-40B4-BE49-F238E27FC236}">
                <a16:creationId xmlns:a16="http://schemas.microsoft.com/office/drawing/2014/main" id="{FA7DFAF3-0CA1-4F62-8BAE-D5E6FE2EDFE7}"/>
              </a:ext>
            </a:extLst>
          </p:cNvPr>
          <p:cNvSpPr>
            <a:spLocks noGrp="1"/>
          </p:cNvSpPr>
          <p:nvPr>
            <p:ph idx="1"/>
          </p:nvPr>
        </p:nvSpPr>
        <p:spPr/>
        <p:txBody>
          <a:bodyPr/>
          <a:lstStyle/>
          <a:p>
            <a:r>
              <a:rPr lang="en-US" dirty="0"/>
              <a:t>Feel free to copy/paste the symbols here and remove this slide before submitting.</a:t>
            </a:r>
          </a:p>
          <a:p>
            <a:pPr marL="0" indent="0">
              <a:buNone/>
            </a:pPr>
            <a:endParaRPr lang="en-CA" dirty="0"/>
          </a:p>
          <a:p>
            <a:pPr marL="0" indent="0">
              <a:buNone/>
            </a:pPr>
            <a:endParaRPr lang="en-CA" dirty="0"/>
          </a:p>
          <a:p>
            <a:pPr marL="0" indent="0">
              <a:buNone/>
            </a:pPr>
            <a:r>
              <a:rPr lang="en-CA" dirty="0"/>
              <a:t>								∧	∨	¬	→	∀	∃</a:t>
            </a:r>
          </a:p>
        </p:txBody>
      </p:sp>
    </p:spTree>
    <p:extLst>
      <p:ext uri="{BB962C8B-B14F-4D97-AF65-F5344CB8AC3E}">
        <p14:creationId xmlns:p14="http://schemas.microsoft.com/office/powerpoint/2010/main" val="15396591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9E5EF4F5-4146-4D0A-8BF4-99E255A8463D}"/>
              </a:ext>
            </a:extLst>
          </p:cNvPr>
          <p:cNvSpPr>
            <a:spLocks noGrp="1"/>
          </p:cNvSpPr>
          <p:nvPr>
            <p:ph type="title"/>
          </p:nvPr>
        </p:nvSpPr>
        <p:spPr>
          <a:xfrm>
            <a:off x="581192" y="702156"/>
            <a:ext cx="11029616" cy="578004"/>
          </a:xfrm>
        </p:spPr>
        <p:txBody>
          <a:bodyPr/>
          <a:lstStyle/>
          <a:p>
            <a:r>
              <a:rPr lang="en-US" dirty="0"/>
              <a:t>Feedback questions</a:t>
            </a:r>
            <a:endParaRPr lang="en-CA" dirty="0"/>
          </a:p>
        </p:txBody>
      </p:sp>
      <p:sp>
        <p:nvSpPr>
          <p:cNvPr id="17" name="Content Placeholder 2">
            <a:extLst>
              <a:ext uri="{FF2B5EF4-FFF2-40B4-BE49-F238E27FC236}">
                <a16:creationId xmlns:a16="http://schemas.microsoft.com/office/drawing/2014/main" id="{643EDF46-5D7C-4026-A9C1-EE9191EF0A7D}"/>
              </a:ext>
            </a:extLst>
          </p:cNvPr>
          <p:cNvSpPr>
            <a:spLocks noGrp="1"/>
          </p:cNvSpPr>
          <p:nvPr>
            <p:ph idx="1"/>
          </p:nvPr>
        </p:nvSpPr>
        <p:spPr>
          <a:xfrm>
            <a:off x="568960" y="1232747"/>
            <a:ext cx="6062133" cy="5452533"/>
          </a:xfrm>
        </p:spPr>
        <p:txBody>
          <a:bodyPr>
            <a:normAutofit/>
          </a:bodyPr>
          <a:lstStyle/>
          <a:p>
            <a:pPr marL="0" indent="0">
              <a:buNone/>
            </a:pPr>
            <a:r>
              <a:rPr lang="en-US" dirty="0"/>
              <a:t>1. Opinion on Var usage for propositions, given the commented and uncommented drafts</a:t>
            </a:r>
          </a:p>
          <a:p>
            <a:pPr marL="0" indent="0">
              <a:buNone/>
            </a:pPr>
            <a:r>
              <a:rPr lang="en-US" dirty="0"/>
              <a:t>2. Thoughts on constraints and complexity – possible to loop through constraints?</a:t>
            </a:r>
          </a:p>
          <a:p>
            <a:pPr marL="0" indent="0">
              <a:buNone/>
            </a:pPr>
            <a:r>
              <a:rPr lang="en-US" dirty="0"/>
              <a:t>3. In terms of quantifiers, is the extensions clear?</a:t>
            </a:r>
          </a:p>
        </p:txBody>
      </p:sp>
    </p:spTree>
    <p:extLst>
      <p:ext uri="{BB962C8B-B14F-4D97-AF65-F5344CB8AC3E}">
        <p14:creationId xmlns:p14="http://schemas.microsoft.com/office/powerpoint/2010/main" val="11395192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CF4EB5C-ED25-4675-8255-2F5B12CFF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514EC6E-A557-42A2-BCDC-3ABFFC5E5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905482C9-EB42-4BFE-95BF-7FD661F07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7539E646-A625-4A26-86ED-BD90EDD329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8E019540-1104-4B12-9F83-45F586741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C47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0BBE8D8C-B58D-4CCB-945C-B97A3ED94261}"/>
              </a:ext>
            </a:extLst>
          </p:cNvPr>
          <p:cNvSpPr>
            <a:spLocks noGrp="1"/>
          </p:cNvSpPr>
          <p:nvPr>
            <p:ph type="title"/>
          </p:nvPr>
        </p:nvSpPr>
        <p:spPr>
          <a:xfrm>
            <a:off x="783771" y="1066800"/>
            <a:ext cx="5727760" cy="4724400"/>
          </a:xfrm>
        </p:spPr>
        <p:txBody>
          <a:bodyPr vert="horz" lIns="91440" tIns="45720" rIns="91440" bIns="45720" rtlCol="0" anchor="ctr">
            <a:normAutofit/>
          </a:bodyPr>
          <a:lstStyle/>
          <a:p>
            <a:pPr algn="r"/>
            <a:r>
              <a:rPr lang="en-US" sz="6600" b="0" kern="1200" cap="all">
                <a:solidFill>
                  <a:srgbClr val="FFFFFF">
                    <a:alpha val="90000"/>
                  </a:srgbClr>
                </a:solidFill>
                <a:latin typeface="+mj-lt"/>
                <a:ea typeface="+mj-ea"/>
                <a:cs typeface="+mj-cs"/>
              </a:rPr>
              <a:t>End</a:t>
            </a:r>
          </a:p>
        </p:txBody>
      </p:sp>
      <p:sp>
        <p:nvSpPr>
          <p:cNvPr id="22" name="Rectangle 21">
            <a:extLst>
              <a:ext uri="{FF2B5EF4-FFF2-40B4-BE49-F238E27FC236}">
                <a16:creationId xmlns:a16="http://schemas.microsoft.com/office/drawing/2014/main" id="{3580CFD6-E44A-486A-9E73-D8D948F78A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171433" y="3396996"/>
            <a:ext cx="3703320" cy="6400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653397080"/>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9E5EF4F5-4146-4D0A-8BF4-99E255A8463D}"/>
              </a:ext>
            </a:extLst>
          </p:cNvPr>
          <p:cNvSpPr>
            <a:spLocks noGrp="1"/>
          </p:cNvSpPr>
          <p:nvPr>
            <p:ph type="title"/>
          </p:nvPr>
        </p:nvSpPr>
        <p:spPr>
          <a:xfrm>
            <a:off x="581192" y="702156"/>
            <a:ext cx="11029616" cy="578004"/>
          </a:xfrm>
        </p:spPr>
        <p:txBody>
          <a:bodyPr/>
          <a:lstStyle/>
          <a:p>
            <a:r>
              <a:rPr lang="en-US" dirty="0"/>
              <a:t>Summary</a:t>
            </a:r>
            <a:endParaRPr lang="en-CA" dirty="0"/>
          </a:p>
        </p:txBody>
      </p:sp>
      <p:sp>
        <p:nvSpPr>
          <p:cNvPr id="17" name="Content Placeholder 2">
            <a:extLst>
              <a:ext uri="{FF2B5EF4-FFF2-40B4-BE49-F238E27FC236}">
                <a16:creationId xmlns:a16="http://schemas.microsoft.com/office/drawing/2014/main" id="{643EDF46-5D7C-4026-A9C1-EE9191EF0A7D}"/>
              </a:ext>
            </a:extLst>
          </p:cNvPr>
          <p:cNvSpPr>
            <a:spLocks noGrp="1"/>
          </p:cNvSpPr>
          <p:nvPr>
            <p:ph idx="1"/>
          </p:nvPr>
        </p:nvSpPr>
        <p:spPr>
          <a:xfrm>
            <a:off x="568960" y="1232747"/>
            <a:ext cx="6062133" cy="5452533"/>
          </a:xfrm>
        </p:spPr>
        <p:txBody>
          <a:bodyPr>
            <a:normAutofit lnSpcReduction="10000"/>
          </a:bodyPr>
          <a:lstStyle/>
          <a:p>
            <a:pPr marL="0" indent="0">
              <a:buNone/>
            </a:pPr>
            <a:r>
              <a:rPr lang="en-US" dirty="0"/>
              <a:t>Battleship is a well known two player board game. Ships of different sizes are positioned on the board with their positions hidden from the other player. The goals is to accurately locate all the ships of the enemy/other player.</a:t>
            </a:r>
          </a:p>
          <a:p>
            <a:pPr marL="0" indent="0">
              <a:buNone/>
            </a:pPr>
            <a:r>
              <a:rPr lang="en-US" dirty="0"/>
              <a:t>A model will correspond to the positions of the ships in the game. Given an 2D [ x, y] board layout, with s many battleships for each player p. </a:t>
            </a:r>
          </a:p>
          <a:p>
            <a:pPr marL="0" indent="0">
              <a:buNone/>
            </a:pPr>
            <a:r>
              <a:rPr lang="en-US" dirty="0"/>
              <a:t>The battleships are represented with ‘True’ or 1 for full slot, empty is represented with ‘False’ or 0 for a slot. </a:t>
            </a:r>
          </a:p>
          <a:p>
            <a:pPr marL="0" indent="0">
              <a:buNone/>
            </a:pPr>
            <a:r>
              <a:rPr lang="en-US" dirty="0"/>
              <a:t>The game rules are:</a:t>
            </a:r>
          </a:p>
          <a:p>
            <a:pPr marL="0" indent="0">
              <a:buNone/>
            </a:pPr>
            <a:r>
              <a:rPr lang="en-US" dirty="0"/>
              <a:t>Each player has a valid board, consisting of ‘My Ships’ filled with their strategically placed battleships and ‘Enemy Ships’ that starts off with just empty slots .</a:t>
            </a:r>
          </a:p>
          <a:p>
            <a:pPr marL="0" indent="0">
              <a:buNone/>
            </a:pPr>
            <a:r>
              <a:rPr lang="en-US" dirty="0"/>
              <a:t>The player can place their battleships placed horizontally or vertically. In other words, the ships are of the shape 1 by X (1 row, X columns) or Y by 1 (Y rows, 1 column), where X є x and Y є y.</a:t>
            </a:r>
          </a:p>
        </p:txBody>
      </p:sp>
      <p:pic>
        <p:nvPicPr>
          <p:cNvPr id="23" name="Picture 4" descr="Image preview">
            <a:extLst>
              <a:ext uri="{FF2B5EF4-FFF2-40B4-BE49-F238E27FC236}">
                <a16:creationId xmlns:a16="http://schemas.microsoft.com/office/drawing/2014/main" id="{2331C613-8FCD-4BD7-A17A-96C2FDAE253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145" t="4303" r="3541" b="9074"/>
          <a:stretch/>
        </p:blipFill>
        <p:spPr bwMode="auto">
          <a:xfrm>
            <a:off x="8908052" y="3641565"/>
            <a:ext cx="3087521" cy="310765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6938413E-0639-4630-8B3A-F14F4EE2A747}"/>
              </a:ext>
            </a:extLst>
          </p:cNvPr>
          <p:cNvPicPr>
            <a:picLocks noChangeAspect="1"/>
          </p:cNvPicPr>
          <p:nvPr/>
        </p:nvPicPr>
        <p:blipFill rotWithShape="1">
          <a:blip r:embed="rId3"/>
          <a:srcRect l="4665" t="40790" r="19469" b="1728"/>
          <a:stretch/>
        </p:blipFill>
        <p:spPr>
          <a:xfrm>
            <a:off x="7643672" y="778933"/>
            <a:ext cx="4348948" cy="2790615"/>
          </a:xfrm>
          <a:prstGeom prst="rect">
            <a:avLst/>
          </a:prstGeom>
        </p:spPr>
      </p:pic>
      <p:sp>
        <p:nvSpPr>
          <p:cNvPr id="11" name="TextBox 10">
            <a:extLst>
              <a:ext uri="{FF2B5EF4-FFF2-40B4-BE49-F238E27FC236}">
                <a16:creationId xmlns:a16="http://schemas.microsoft.com/office/drawing/2014/main" id="{001B81EE-B5CC-463A-86A8-0AF32DD5C935}"/>
              </a:ext>
            </a:extLst>
          </p:cNvPr>
          <p:cNvSpPr txBox="1"/>
          <p:nvPr/>
        </p:nvSpPr>
        <p:spPr>
          <a:xfrm>
            <a:off x="10193867" y="799253"/>
            <a:ext cx="1652692" cy="1261884"/>
          </a:xfrm>
          <a:prstGeom prst="rect">
            <a:avLst/>
          </a:prstGeom>
          <a:noFill/>
        </p:spPr>
        <p:txBody>
          <a:bodyPr wrap="square" rtlCol="0">
            <a:spAutoFit/>
          </a:bodyPr>
          <a:lstStyle/>
          <a:p>
            <a:r>
              <a:rPr lang="en-US" sz="1050" dirty="0">
                <a:solidFill>
                  <a:srgbClr val="000000">
                    <a:lumMod val="75000"/>
                    <a:lumOff val="25000"/>
                  </a:srgbClr>
                </a:solidFill>
                <a:latin typeface="Franklin Gothic Book" panose="020B0502020104020203"/>
              </a:rPr>
              <a:t>Battles</a:t>
            </a:r>
            <a:r>
              <a:rPr kumimoji="0" lang="en-US" sz="1050" b="0" i="0" u="none" strike="noStrike" kern="1200" cap="none" spc="0" normalizeH="0" baseline="0" noProof="0" dirty="0">
                <a:ln>
                  <a:noFill/>
                </a:ln>
                <a:solidFill>
                  <a:srgbClr val="000000">
                    <a:lumMod val="75000"/>
                    <a:lumOff val="25000"/>
                  </a:srgbClr>
                </a:solidFill>
                <a:effectLst/>
                <a:uLnTx/>
                <a:uFillTx/>
                <a:latin typeface="Franklin Gothic Book" panose="020B0502020104020203"/>
                <a:ea typeface="+mn-ea"/>
                <a:cs typeface="+mn-cs"/>
              </a:rPr>
              <a:t>hips: </a:t>
            </a:r>
          </a:p>
          <a:p>
            <a:r>
              <a:rPr lang="en-US" sz="1050" dirty="0">
                <a:solidFill>
                  <a:srgbClr val="000000">
                    <a:lumMod val="75000"/>
                    <a:lumOff val="25000"/>
                  </a:srgbClr>
                </a:solidFill>
                <a:latin typeface="Franklin Gothic Book" panose="020B0502020104020203"/>
              </a:rPr>
              <a:t>Ship 1 = (1 , 2)= 2 square</a:t>
            </a:r>
          </a:p>
          <a:p>
            <a:r>
              <a:rPr kumimoji="0" lang="en-US" sz="1050" b="0" i="0" u="none" strike="noStrike" kern="1200" cap="none" spc="0" normalizeH="0" baseline="0" noProof="0" dirty="0">
                <a:ln>
                  <a:noFill/>
                </a:ln>
                <a:solidFill>
                  <a:srgbClr val="000000">
                    <a:lumMod val="75000"/>
                    <a:lumOff val="25000"/>
                  </a:srgbClr>
                </a:solidFill>
                <a:effectLst/>
                <a:uLnTx/>
                <a:uFillTx/>
                <a:latin typeface="Franklin Gothic Book" panose="020B0502020104020203"/>
                <a:ea typeface="+mn-ea"/>
                <a:cs typeface="+mn-cs"/>
              </a:rPr>
              <a:t>Ship 2 = (</a:t>
            </a:r>
            <a:r>
              <a:rPr lang="en-US" sz="1050" dirty="0">
                <a:solidFill>
                  <a:srgbClr val="000000">
                    <a:lumMod val="75000"/>
                    <a:lumOff val="25000"/>
                  </a:srgbClr>
                </a:solidFill>
                <a:latin typeface="Franklin Gothic Book" panose="020B0502020104020203"/>
              </a:rPr>
              <a:t>2</a:t>
            </a:r>
            <a:r>
              <a:rPr kumimoji="0" lang="en-US" sz="1050" b="0" i="0" u="none" strike="noStrike" kern="1200" cap="none" spc="0" normalizeH="0" baseline="0" noProof="0" dirty="0">
                <a:ln>
                  <a:noFill/>
                </a:ln>
                <a:solidFill>
                  <a:srgbClr val="000000">
                    <a:lumMod val="75000"/>
                    <a:lumOff val="25000"/>
                  </a:srgbClr>
                </a:solidFill>
                <a:effectLst/>
                <a:uLnTx/>
                <a:uFillTx/>
                <a:latin typeface="Franklin Gothic Book" panose="020B0502020104020203"/>
                <a:ea typeface="+mn-ea"/>
                <a:cs typeface="+mn-cs"/>
              </a:rPr>
              <a:t>, 1)= 2 square</a:t>
            </a:r>
          </a:p>
          <a:p>
            <a:r>
              <a:rPr lang="en-US" sz="1050" dirty="0">
                <a:solidFill>
                  <a:srgbClr val="000000">
                    <a:lumMod val="75000"/>
                    <a:lumOff val="25000"/>
                  </a:srgbClr>
                </a:solidFill>
                <a:latin typeface="Franklin Gothic Book" panose="020B0502020104020203"/>
              </a:rPr>
              <a:t>Ship 3</a:t>
            </a:r>
            <a:r>
              <a:rPr kumimoji="0" lang="en-US" sz="1050" b="0" i="0" u="none" strike="noStrike" kern="1200" cap="none" spc="0" normalizeH="0" baseline="0" noProof="0" dirty="0">
                <a:ln>
                  <a:noFill/>
                </a:ln>
                <a:solidFill>
                  <a:srgbClr val="000000">
                    <a:lumMod val="75000"/>
                    <a:lumOff val="25000"/>
                  </a:srgbClr>
                </a:solidFill>
                <a:effectLst/>
                <a:uLnTx/>
                <a:uFillTx/>
                <a:latin typeface="Franklin Gothic Book" panose="020B0502020104020203"/>
                <a:ea typeface="+mn-ea"/>
                <a:cs typeface="+mn-cs"/>
              </a:rPr>
              <a:t>= (1 , 1)=</a:t>
            </a:r>
            <a:r>
              <a:rPr lang="en-US" sz="1050" dirty="0">
                <a:solidFill>
                  <a:srgbClr val="000000">
                    <a:lumMod val="75000"/>
                    <a:lumOff val="25000"/>
                  </a:srgbClr>
                </a:solidFill>
                <a:latin typeface="Franklin Gothic Book" panose="020B0502020104020203"/>
              </a:rPr>
              <a:t>1</a:t>
            </a:r>
            <a:r>
              <a:rPr kumimoji="0" lang="en-US" sz="1050" b="0" i="0" u="none" strike="noStrike" kern="1200" cap="none" spc="0" normalizeH="0" baseline="0" noProof="0" dirty="0">
                <a:ln>
                  <a:noFill/>
                </a:ln>
                <a:solidFill>
                  <a:srgbClr val="000000">
                    <a:lumMod val="75000"/>
                    <a:lumOff val="25000"/>
                  </a:srgbClr>
                </a:solidFill>
                <a:effectLst/>
                <a:uLnTx/>
                <a:uFillTx/>
                <a:latin typeface="Franklin Gothic Book" panose="020B0502020104020203"/>
                <a:ea typeface="+mn-ea"/>
                <a:cs typeface="+mn-cs"/>
              </a:rPr>
              <a:t> squares</a:t>
            </a:r>
            <a:endParaRPr lang="en-US" sz="1050" dirty="0">
              <a:solidFill>
                <a:srgbClr val="000000">
                  <a:lumMod val="75000"/>
                  <a:lumOff val="25000"/>
                </a:srgbClr>
              </a:solidFill>
              <a:latin typeface="Franklin Gothic Book" panose="020B0502020104020203"/>
            </a:endParaRPr>
          </a:p>
          <a:p>
            <a:r>
              <a:rPr lang="en-US" sz="1050" dirty="0">
                <a:solidFill>
                  <a:srgbClr val="000000">
                    <a:lumMod val="75000"/>
                    <a:lumOff val="25000"/>
                  </a:srgbClr>
                </a:solidFill>
                <a:latin typeface="Franklin Gothic Book" panose="020B0502020104020203"/>
              </a:rPr>
              <a:t>...</a:t>
            </a:r>
          </a:p>
          <a:p>
            <a:r>
              <a:rPr kumimoji="0" lang="en-US" sz="1050" b="0" i="0" u="none" strike="noStrike" kern="1200" cap="none" spc="0" normalizeH="0" baseline="0" noProof="0" dirty="0">
                <a:ln>
                  <a:noFill/>
                </a:ln>
                <a:solidFill>
                  <a:srgbClr val="000000">
                    <a:lumMod val="75000"/>
                    <a:lumOff val="25000"/>
                  </a:srgbClr>
                </a:solidFill>
                <a:effectLst/>
                <a:uLnTx/>
                <a:uFillTx/>
                <a:latin typeface="Franklin Gothic Book" panose="020B0502020104020203"/>
                <a:ea typeface="+mn-ea"/>
                <a:cs typeface="+mn-cs"/>
              </a:rPr>
              <a:t>S</a:t>
            </a:r>
            <a:r>
              <a:rPr lang="en-US" sz="1050" dirty="0">
                <a:solidFill>
                  <a:srgbClr val="000000">
                    <a:lumMod val="75000"/>
                    <a:lumOff val="25000"/>
                  </a:srgbClr>
                </a:solidFill>
                <a:latin typeface="Franklin Gothic Book" panose="020B0502020104020203"/>
              </a:rPr>
              <a:t>hip s = (X, Y)= n squares</a:t>
            </a:r>
          </a:p>
          <a:p>
            <a:endParaRPr kumimoji="0" lang="en-US" sz="1300" b="0" i="0" u="none" strike="noStrike" kern="1200" cap="none" spc="0" normalizeH="0" baseline="0" noProof="0" dirty="0">
              <a:ln>
                <a:noFill/>
              </a:ln>
              <a:solidFill>
                <a:srgbClr val="000000">
                  <a:lumMod val="75000"/>
                  <a:lumOff val="25000"/>
                </a:srgbClr>
              </a:solidFill>
              <a:effectLst/>
              <a:uLnTx/>
              <a:uFillTx/>
              <a:latin typeface="Franklin Gothic Book" panose="020B0502020104020203"/>
              <a:ea typeface="+mn-ea"/>
              <a:cs typeface="+mn-cs"/>
            </a:endParaRPr>
          </a:p>
        </p:txBody>
      </p:sp>
      <p:pic>
        <p:nvPicPr>
          <p:cNvPr id="12" name="Picture 11" descr="Diagram, engineering drawing&#10;&#10;Description automatically generated">
            <a:extLst>
              <a:ext uri="{FF2B5EF4-FFF2-40B4-BE49-F238E27FC236}">
                <a16:creationId xmlns:a16="http://schemas.microsoft.com/office/drawing/2014/main" id="{A1CB40B2-5328-465F-B3C5-C7DECCF3EA31}"/>
              </a:ext>
            </a:extLst>
          </p:cNvPr>
          <p:cNvPicPr>
            <a:picLocks noChangeAspect="1"/>
          </p:cNvPicPr>
          <p:nvPr/>
        </p:nvPicPr>
        <p:blipFill rotWithShape="1">
          <a:blip r:embed="rId4">
            <a:extLst>
              <a:ext uri="{28A0092B-C50C-407E-A947-70E740481C1C}">
                <a14:useLocalDpi xmlns:a14="http://schemas.microsoft.com/office/drawing/2010/main" val="0"/>
              </a:ext>
            </a:extLst>
          </a:blip>
          <a:srcRect l="61094" t="18702" r="19489" b="74079"/>
          <a:stretch/>
        </p:blipFill>
        <p:spPr>
          <a:xfrm>
            <a:off x="8195732" y="3650827"/>
            <a:ext cx="695977" cy="487680"/>
          </a:xfrm>
          <a:prstGeom prst="rect">
            <a:avLst/>
          </a:prstGeom>
        </p:spPr>
      </p:pic>
    </p:spTree>
    <p:extLst>
      <p:ext uri="{BB962C8B-B14F-4D97-AF65-F5344CB8AC3E}">
        <p14:creationId xmlns:p14="http://schemas.microsoft.com/office/powerpoint/2010/main" val="25235076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CF0AB-A3EC-4509-897B-492633C476DA}"/>
              </a:ext>
            </a:extLst>
          </p:cNvPr>
          <p:cNvSpPr>
            <a:spLocks noGrp="1"/>
          </p:cNvSpPr>
          <p:nvPr>
            <p:ph type="title"/>
          </p:nvPr>
        </p:nvSpPr>
        <p:spPr>
          <a:xfrm>
            <a:off x="581192" y="702156"/>
            <a:ext cx="11029616" cy="543262"/>
          </a:xfrm>
        </p:spPr>
        <p:txBody>
          <a:bodyPr>
            <a:normAutofit/>
          </a:bodyPr>
          <a:lstStyle/>
          <a:p>
            <a:r>
              <a:rPr lang="en-US"/>
              <a:t>Propositions – Ships  </a:t>
            </a:r>
            <a:r>
              <a:rPr lang="en-US" sz="900">
                <a:solidFill>
                  <a:srgbClr val="FF0000"/>
                </a:solidFill>
              </a:rPr>
              <a:t>*Note: The Way of expressing Position, orientation, and size are subject to change</a:t>
            </a:r>
            <a:endParaRPr lang="en-CA" sz="900" err="1">
              <a:solidFill>
                <a:srgbClr val="FF0000"/>
              </a:solidFill>
            </a:endParaRPr>
          </a:p>
        </p:txBody>
      </p:sp>
      <p:sp>
        <p:nvSpPr>
          <p:cNvPr id="3" name="Content Placeholder 2">
            <a:extLst>
              <a:ext uri="{FF2B5EF4-FFF2-40B4-BE49-F238E27FC236}">
                <a16:creationId xmlns:a16="http://schemas.microsoft.com/office/drawing/2014/main" id="{811BA05F-0174-4C38-A669-1DB162EF7633}"/>
              </a:ext>
            </a:extLst>
          </p:cNvPr>
          <p:cNvSpPr>
            <a:spLocks noGrp="1"/>
          </p:cNvSpPr>
          <p:nvPr>
            <p:ph idx="1"/>
          </p:nvPr>
        </p:nvSpPr>
        <p:spPr>
          <a:xfrm>
            <a:off x="634980" y="1309923"/>
            <a:ext cx="6735521" cy="5301921"/>
          </a:xfrm>
        </p:spPr>
        <p:txBody>
          <a:bodyPr/>
          <a:lstStyle/>
          <a:p>
            <a:pPr marL="0" indent="0">
              <a:buNone/>
            </a:pPr>
            <a:r>
              <a:rPr lang="en-US"/>
              <a:t>5 Ships are defined as s1, s2, s3, s4, s5, which are the ships Carrier, Battleship, Cruiser, Submarine and Destroyer, respectively.</a:t>
            </a:r>
          </a:p>
          <a:p>
            <a:pPr marL="0" indent="0">
              <a:buNone/>
            </a:pPr>
            <a:r>
              <a:rPr lang="en-US"/>
              <a:t>They propositions reside in the ship's properties: size, position, and orientation.</a:t>
            </a:r>
          </a:p>
          <a:p>
            <a:pPr marL="0" indent="0">
              <a:buNone/>
            </a:pPr>
            <a:r>
              <a:rPr lang="en-US"/>
              <a:t>There are four sizes: 5, 4, 3, and 2 spaces (Carrier = 5, Battleship = 4, Cruiser/Submarine = 3, Destroyer = 2). They are defined as size5, size4, size3, size2. These propositions are true obviously depending on the actual size of the ship it is defining. If a ship occupies 5 spaces, size5 would be true.</a:t>
            </a:r>
          </a:p>
          <a:p>
            <a:pPr marL="0" indent="0">
              <a:buNone/>
            </a:pPr>
            <a:r>
              <a:rPr lang="en-US"/>
              <a:t>Position is a grid of (x, y) coordinates, each being a proposition that evaluates the most top left location of the ship. It is true if and only if the ship's top left corner resides on that location. The indexes of the grid start at 1.</a:t>
            </a:r>
          </a:p>
          <a:p>
            <a:pPr marL="0" indent="0">
              <a:buNone/>
            </a:pPr>
            <a:r>
              <a:rPr lang="en-US"/>
              <a:t>Orientation is a proposition and is true if the ship is horizontal and false if the ship is placed vertically.</a:t>
            </a:r>
          </a:p>
          <a:p>
            <a:pPr marL="0" indent="0">
              <a:buNone/>
            </a:pPr>
            <a:endParaRPr lang="en-US"/>
          </a:p>
        </p:txBody>
      </p:sp>
      <p:pic>
        <p:nvPicPr>
          <p:cNvPr id="4" name="Picture 4" descr="A close up of a screen&#10;&#10;Description automatically generated">
            <a:extLst>
              <a:ext uri="{FF2B5EF4-FFF2-40B4-BE49-F238E27FC236}">
                <a16:creationId xmlns:a16="http://schemas.microsoft.com/office/drawing/2014/main" id="{8B57D8BB-337B-4313-8B6D-C68E53C28629}"/>
              </a:ext>
            </a:extLst>
          </p:cNvPr>
          <p:cNvPicPr>
            <a:picLocks noChangeAspect="1"/>
          </p:cNvPicPr>
          <p:nvPr/>
        </p:nvPicPr>
        <p:blipFill>
          <a:blip r:embed="rId2"/>
          <a:stretch>
            <a:fillRect/>
          </a:stretch>
        </p:blipFill>
        <p:spPr>
          <a:xfrm>
            <a:off x="8289291" y="1378155"/>
            <a:ext cx="3262825" cy="3279450"/>
          </a:xfrm>
          <a:prstGeom prst="rect">
            <a:avLst/>
          </a:prstGeom>
        </p:spPr>
      </p:pic>
      <p:sp>
        <p:nvSpPr>
          <p:cNvPr id="5" name="TextBox 4">
            <a:extLst>
              <a:ext uri="{FF2B5EF4-FFF2-40B4-BE49-F238E27FC236}">
                <a16:creationId xmlns:a16="http://schemas.microsoft.com/office/drawing/2014/main" id="{63CC5AA6-B79B-46B6-BE9A-BEAF937A5235}"/>
              </a:ext>
            </a:extLst>
          </p:cNvPr>
          <p:cNvSpPr txBox="1"/>
          <p:nvPr/>
        </p:nvSpPr>
        <p:spPr>
          <a:xfrm>
            <a:off x="8292353" y="4769223"/>
            <a:ext cx="3263152" cy="14465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a:t>In the example above, looking at the top left ship, an s5 destroyer ship, the following propositions would be true (and everything else would be false):</a:t>
            </a:r>
          </a:p>
          <a:p>
            <a:endParaRPr lang="en-US" sz="1100"/>
          </a:p>
          <a:p>
            <a:pPr marL="171450" indent="-171450">
              <a:buFont typeface="Arial"/>
              <a:buChar char="•"/>
            </a:pPr>
            <a:r>
              <a:rPr lang="en-US" sz="1100"/>
              <a:t>s5.size2 (as it takes up 2 spaces)</a:t>
            </a:r>
          </a:p>
          <a:p>
            <a:pPr marL="171450" indent="-171450">
              <a:buFont typeface="Arial"/>
              <a:buChar char="•"/>
            </a:pPr>
            <a:r>
              <a:rPr lang="en-US" sz="1100"/>
              <a:t>s5.position[(1, 1)] (as the top left of the ship resides on (1, 1))</a:t>
            </a:r>
          </a:p>
          <a:p>
            <a:pPr marL="171450" indent="-171450">
              <a:buFont typeface="Arial"/>
              <a:buChar char="•"/>
            </a:pPr>
            <a:r>
              <a:rPr lang="en-US" sz="1100"/>
              <a:t>s5.orientation (as it is in a horizontal position)</a:t>
            </a:r>
          </a:p>
        </p:txBody>
      </p:sp>
      <p:sp>
        <p:nvSpPr>
          <p:cNvPr id="6" name="Rectangle 5">
            <a:extLst>
              <a:ext uri="{FF2B5EF4-FFF2-40B4-BE49-F238E27FC236}">
                <a16:creationId xmlns:a16="http://schemas.microsoft.com/office/drawing/2014/main" id="{745E99A0-3DC8-4AAD-8E9B-79075BF28BB2}"/>
              </a:ext>
            </a:extLst>
          </p:cNvPr>
          <p:cNvSpPr/>
          <p:nvPr/>
        </p:nvSpPr>
        <p:spPr>
          <a:xfrm>
            <a:off x="8623487" y="1716180"/>
            <a:ext cx="564777" cy="28687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93315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CF0AB-A3EC-4509-897B-492633C476DA}"/>
              </a:ext>
            </a:extLst>
          </p:cNvPr>
          <p:cNvSpPr>
            <a:spLocks noGrp="1"/>
          </p:cNvSpPr>
          <p:nvPr>
            <p:ph type="title"/>
          </p:nvPr>
        </p:nvSpPr>
        <p:spPr>
          <a:xfrm>
            <a:off x="581192" y="702156"/>
            <a:ext cx="11029616" cy="543262"/>
          </a:xfrm>
        </p:spPr>
        <p:txBody>
          <a:bodyPr>
            <a:normAutofit/>
          </a:bodyPr>
          <a:lstStyle/>
          <a:p>
            <a:r>
              <a:rPr lang="en-US"/>
              <a:t>Propositions – Grid  </a:t>
            </a:r>
            <a:r>
              <a:rPr lang="en-US" sz="900">
                <a:solidFill>
                  <a:srgbClr val="FF0000"/>
                </a:solidFill>
              </a:rPr>
              <a:t>*Note: The Way of expressing ship positions are subject to change</a:t>
            </a:r>
            <a:endParaRPr lang="en-CA" sz="900" err="1">
              <a:solidFill>
                <a:srgbClr val="FF0000"/>
              </a:solidFill>
            </a:endParaRPr>
          </a:p>
        </p:txBody>
      </p:sp>
      <p:sp>
        <p:nvSpPr>
          <p:cNvPr id="3" name="Content Placeholder 2">
            <a:extLst>
              <a:ext uri="{FF2B5EF4-FFF2-40B4-BE49-F238E27FC236}">
                <a16:creationId xmlns:a16="http://schemas.microsoft.com/office/drawing/2014/main" id="{811BA05F-0174-4C38-A669-1DB162EF7633}"/>
              </a:ext>
            </a:extLst>
          </p:cNvPr>
          <p:cNvSpPr>
            <a:spLocks noGrp="1"/>
          </p:cNvSpPr>
          <p:nvPr>
            <p:ph idx="1"/>
          </p:nvPr>
        </p:nvSpPr>
        <p:spPr>
          <a:xfrm>
            <a:off x="634980" y="1309923"/>
            <a:ext cx="6735521" cy="5301921"/>
          </a:xfrm>
        </p:spPr>
        <p:txBody>
          <a:bodyPr/>
          <a:lstStyle/>
          <a:p>
            <a:pPr marL="0" indent="0">
              <a:buNone/>
            </a:pPr>
            <a:r>
              <a:rPr lang="en-US"/>
              <a:t>The board, player_board, has two properties: the positions of the ships, and the positions of where the opponent has hit (which we have defined as </a:t>
            </a:r>
            <a:r>
              <a:rPr lang="en-US" err="1"/>
              <a:t>ship_position</a:t>
            </a:r>
            <a:r>
              <a:rPr lang="en-US"/>
              <a:t> and </a:t>
            </a:r>
            <a:r>
              <a:rPr lang="en-US" err="1"/>
              <a:t>hit_position</a:t>
            </a:r>
            <a:r>
              <a:rPr lang="en-US"/>
              <a:t> respectively). Therefore each square has two propositions.</a:t>
            </a:r>
          </a:p>
          <a:p>
            <a:pPr marL="0" indent="0">
              <a:buNone/>
            </a:pPr>
            <a:r>
              <a:rPr lang="en-US"/>
              <a:t>Again, for the boards, the indexes of the grid start at 1, no matter if referring to the horizontal or vertical axis.</a:t>
            </a:r>
          </a:p>
          <a:p>
            <a:pPr marL="0" indent="0">
              <a:buNone/>
            </a:pPr>
            <a:r>
              <a:rPr lang="en-US"/>
              <a:t>The first proposition, being whether a ship resides on the square, evaluates to true if there is a ship part on that square, regardless of which part of which ship it is and regardless of which direction that ship is facing.</a:t>
            </a:r>
          </a:p>
          <a:p>
            <a:pPr marL="0" indent="0">
              <a:buNone/>
            </a:pPr>
            <a:r>
              <a:rPr lang="en-US"/>
              <a:t>The second proposition, will evaluate to true if the opponent has previously declared a hit to that square. This proposition does not care if there is a ship on that square or not, it will always evaluate to true if there is a hit (an X) on that square and false otherwise.</a:t>
            </a:r>
          </a:p>
          <a:p>
            <a:pPr marL="0" indent="0">
              <a:buNone/>
            </a:pPr>
            <a:endParaRPr lang="en-US"/>
          </a:p>
        </p:txBody>
      </p:sp>
      <p:pic>
        <p:nvPicPr>
          <p:cNvPr id="4" name="Picture 4" descr="A close up of a screen&#10;&#10;Description automatically generated">
            <a:extLst>
              <a:ext uri="{FF2B5EF4-FFF2-40B4-BE49-F238E27FC236}">
                <a16:creationId xmlns:a16="http://schemas.microsoft.com/office/drawing/2014/main" id="{8B57D8BB-337B-4313-8B6D-C68E53C28629}"/>
              </a:ext>
            </a:extLst>
          </p:cNvPr>
          <p:cNvPicPr>
            <a:picLocks noChangeAspect="1"/>
          </p:cNvPicPr>
          <p:nvPr/>
        </p:nvPicPr>
        <p:blipFill>
          <a:blip r:embed="rId2"/>
          <a:stretch>
            <a:fillRect/>
          </a:stretch>
        </p:blipFill>
        <p:spPr>
          <a:xfrm>
            <a:off x="8289291" y="1378155"/>
            <a:ext cx="3262825" cy="3279450"/>
          </a:xfrm>
          <a:prstGeom prst="rect">
            <a:avLst/>
          </a:prstGeom>
        </p:spPr>
      </p:pic>
      <p:sp>
        <p:nvSpPr>
          <p:cNvPr id="5" name="TextBox 4">
            <a:extLst>
              <a:ext uri="{FF2B5EF4-FFF2-40B4-BE49-F238E27FC236}">
                <a16:creationId xmlns:a16="http://schemas.microsoft.com/office/drawing/2014/main" id="{63CC5AA6-B79B-46B6-BE9A-BEAF937A5235}"/>
              </a:ext>
            </a:extLst>
          </p:cNvPr>
          <p:cNvSpPr txBox="1"/>
          <p:nvPr/>
        </p:nvSpPr>
        <p:spPr>
          <a:xfrm>
            <a:off x="8292353" y="4769223"/>
            <a:ext cx="3263152" cy="195438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a:t>In the example above, </a:t>
            </a:r>
          </a:p>
          <a:p>
            <a:endParaRPr lang="en-US" sz="1100"/>
          </a:p>
          <a:p>
            <a:r>
              <a:rPr lang="en-US" sz="1100"/>
              <a:t>For the property, </a:t>
            </a:r>
            <a:r>
              <a:rPr lang="en-US" sz="1100" err="1"/>
              <a:t>ship_board</a:t>
            </a:r>
            <a:r>
              <a:rPr lang="en-US" sz="1100"/>
              <a:t>([x, y]) those in red will evaluate to true:</a:t>
            </a:r>
          </a:p>
          <a:p>
            <a:pPr marL="171450" indent="-171450">
              <a:buFont typeface="Arial"/>
              <a:buChar char="•"/>
            </a:pPr>
            <a:r>
              <a:rPr lang="en-US" sz="1100">
                <a:ea typeface="+mn-lt"/>
                <a:cs typeface="+mn-lt"/>
              </a:rPr>
              <a:t>(e.g.) </a:t>
            </a:r>
            <a:r>
              <a:rPr lang="en-US" sz="1100" err="1">
                <a:ea typeface="+mn-lt"/>
                <a:cs typeface="+mn-lt"/>
              </a:rPr>
              <a:t>player_board.ship_board</a:t>
            </a:r>
            <a:r>
              <a:rPr lang="en-US" sz="1100">
                <a:ea typeface="+mn-lt"/>
                <a:cs typeface="+mn-lt"/>
              </a:rPr>
              <a:t>([4, 3])</a:t>
            </a:r>
            <a:endParaRPr lang="en-US" sz="1100"/>
          </a:p>
          <a:p>
            <a:endParaRPr lang="en-US" sz="1100"/>
          </a:p>
          <a:p>
            <a:r>
              <a:rPr lang="en-US" sz="1100">
                <a:ea typeface="+mn-lt"/>
                <a:cs typeface="+mn-lt"/>
              </a:rPr>
              <a:t>For the property, </a:t>
            </a:r>
            <a:r>
              <a:rPr lang="en-US" sz="1100" err="1">
                <a:ea typeface="+mn-lt"/>
                <a:cs typeface="+mn-lt"/>
              </a:rPr>
              <a:t>hit_board</a:t>
            </a:r>
            <a:r>
              <a:rPr lang="en-US" sz="1100">
                <a:ea typeface="+mn-lt"/>
                <a:cs typeface="+mn-lt"/>
              </a:rPr>
              <a:t>([x, y]) those in blue will evaluate to true:</a:t>
            </a:r>
          </a:p>
          <a:p>
            <a:pPr marL="171450" indent="-171450">
              <a:buFont typeface="Arial,Sans-Serif"/>
              <a:buChar char="•"/>
            </a:pPr>
            <a:r>
              <a:rPr lang="en-US" sz="1100"/>
              <a:t>(e.g.) player_board.hit_board([10, 7])</a:t>
            </a:r>
            <a:endParaRPr lang="en-US" sz="1100">
              <a:ea typeface="+mn-lt"/>
              <a:cs typeface="+mn-lt"/>
            </a:endParaRPr>
          </a:p>
          <a:p>
            <a:endParaRPr lang="en-US" sz="1100"/>
          </a:p>
          <a:p>
            <a:pPr marL="171450" indent="-171450">
              <a:buFont typeface="Arial"/>
              <a:buChar char="•"/>
            </a:pPr>
            <a:endParaRPr lang="en-US" sz="1100"/>
          </a:p>
        </p:txBody>
      </p:sp>
      <p:sp>
        <p:nvSpPr>
          <p:cNvPr id="7" name="Rectangle 6">
            <a:extLst>
              <a:ext uri="{FF2B5EF4-FFF2-40B4-BE49-F238E27FC236}">
                <a16:creationId xmlns:a16="http://schemas.microsoft.com/office/drawing/2014/main" id="{6ABD59C4-8BB1-40C5-B19F-ED0EEBF7F469}"/>
              </a:ext>
            </a:extLst>
          </p:cNvPr>
          <p:cNvSpPr/>
          <p:nvPr/>
        </p:nvSpPr>
        <p:spPr>
          <a:xfrm>
            <a:off x="8920443" y="3160059"/>
            <a:ext cx="282108" cy="295837"/>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8D1DA9D-35C2-4752-A80F-B4B1F2680C40}"/>
              </a:ext>
            </a:extLst>
          </p:cNvPr>
          <p:cNvSpPr/>
          <p:nvPr/>
        </p:nvSpPr>
        <p:spPr>
          <a:xfrm>
            <a:off x="9492502" y="2284598"/>
            <a:ext cx="273144" cy="28687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C57C76A-9731-4490-8CF3-164E2B327197}"/>
              </a:ext>
            </a:extLst>
          </p:cNvPr>
          <p:cNvSpPr/>
          <p:nvPr/>
        </p:nvSpPr>
        <p:spPr>
          <a:xfrm>
            <a:off x="11253787" y="3457575"/>
            <a:ext cx="261937" cy="280987"/>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0948735-FF15-409D-8D66-2A620C365C17}"/>
              </a:ext>
            </a:extLst>
          </p:cNvPr>
          <p:cNvSpPr/>
          <p:nvPr/>
        </p:nvSpPr>
        <p:spPr>
          <a:xfrm>
            <a:off x="8910638" y="3738563"/>
            <a:ext cx="266700" cy="295275"/>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36194D7-D0B8-40E7-8E0F-B484864C5061}"/>
              </a:ext>
            </a:extLst>
          </p:cNvPr>
          <p:cNvSpPr/>
          <p:nvPr/>
        </p:nvSpPr>
        <p:spPr>
          <a:xfrm>
            <a:off x="10091737" y="4333875"/>
            <a:ext cx="257175"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4FB6EEC-6A3E-4F90-9BAE-E8B13A3DC4E7}"/>
              </a:ext>
            </a:extLst>
          </p:cNvPr>
          <p:cNvSpPr/>
          <p:nvPr/>
        </p:nvSpPr>
        <p:spPr>
          <a:xfrm>
            <a:off x="8891587" y="3724275"/>
            <a:ext cx="319087" cy="33813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67B6503-A9F3-4C40-AB8F-2C246DD999B7}"/>
              </a:ext>
            </a:extLst>
          </p:cNvPr>
          <p:cNvSpPr/>
          <p:nvPr/>
        </p:nvSpPr>
        <p:spPr>
          <a:xfrm>
            <a:off x="11253787" y="3162300"/>
            <a:ext cx="261937" cy="280987"/>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CE6EE77-8770-4A75-8902-6A57676EFB15}"/>
              </a:ext>
            </a:extLst>
          </p:cNvPr>
          <p:cNvSpPr/>
          <p:nvPr/>
        </p:nvSpPr>
        <p:spPr>
          <a:xfrm>
            <a:off x="10668000" y="3162300"/>
            <a:ext cx="261937" cy="280987"/>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D31565C-D0F3-4891-A9FE-21AE47511430}"/>
              </a:ext>
            </a:extLst>
          </p:cNvPr>
          <p:cNvSpPr/>
          <p:nvPr/>
        </p:nvSpPr>
        <p:spPr>
          <a:xfrm>
            <a:off x="10358436" y="2876550"/>
            <a:ext cx="271462" cy="290512"/>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4CBEA-8357-4C92-B2A9-9C4C4CA2C3B1}"/>
              </a:ext>
            </a:extLst>
          </p:cNvPr>
          <p:cNvSpPr/>
          <p:nvPr/>
        </p:nvSpPr>
        <p:spPr>
          <a:xfrm>
            <a:off x="10072686" y="2876550"/>
            <a:ext cx="309562" cy="290512"/>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BE14058-FD85-46DE-A13E-3846E06ED5D4}"/>
              </a:ext>
            </a:extLst>
          </p:cNvPr>
          <p:cNvSpPr/>
          <p:nvPr/>
        </p:nvSpPr>
        <p:spPr>
          <a:xfrm>
            <a:off x="10639424" y="3752850"/>
            <a:ext cx="290512" cy="280987"/>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594D970-D1D4-47EA-BFDC-EAA198AE7D23}"/>
              </a:ext>
            </a:extLst>
          </p:cNvPr>
          <p:cNvSpPr/>
          <p:nvPr/>
        </p:nvSpPr>
        <p:spPr>
          <a:xfrm>
            <a:off x="9491660" y="3457574"/>
            <a:ext cx="290512" cy="280987"/>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5BF82CF5-2778-423C-8F9A-D1127DB0E602}"/>
              </a:ext>
            </a:extLst>
          </p:cNvPr>
          <p:cNvSpPr/>
          <p:nvPr/>
        </p:nvSpPr>
        <p:spPr>
          <a:xfrm>
            <a:off x="9201148" y="2595560"/>
            <a:ext cx="290512" cy="280987"/>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439F1EC-B768-4F0C-ACCF-24BBB725D8DD}"/>
              </a:ext>
            </a:extLst>
          </p:cNvPr>
          <p:cNvSpPr/>
          <p:nvPr/>
        </p:nvSpPr>
        <p:spPr>
          <a:xfrm>
            <a:off x="8615359" y="3738561"/>
            <a:ext cx="252413" cy="295274"/>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2516102-E27C-4841-A660-7411A617A751}"/>
              </a:ext>
            </a:extLst>
          </p:cNvPr>
          <p:cNvSpPr/>
          <p:nvPr/>
        </p:nvSpPr>
        <p:spPr>
          <a:xfrm>
            <a:off x="10653712" y="2295525"/>
            <a:ext cx="257175"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275EC26D-D1D6-47E6-AA8A-FBB9A17F2E14}"/>
              </a:ext>
            </a:extLst>
          </p:cNvPr>
          <p:cNvSpPr/>
          <p:nvPr/>
        </p:nvSpPr>
        <p:spPr>
          <a:xfrm>
            <a:off x="10096500" y="2295525"/>
            <a:ext cx="257175"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DA293CF1-DA5F-4892-B93B-C31AE9FBFE77}"/>
              </a:ext>
            </a:extLst>
          </p:cNvPr>
          <p:cNvSpPr/>
          <p:nvPr/>
        </p:nvSpPr>
        <p:spPr>
          <a:xfrm>
            <a:off x="10377487" y="2295525"/>
            <a:ext cx="257175"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E05A18D-53E5-41F5-A41D-24F9138BA941}"/>
              </a:ext>
            </a:extLst>
          </p:cNvPr>
          <p:cNvSpPr/>
          <p:nvPr/>
        </p:nvSpPr>
        <p:spPr>
          <a:xfrm>
            <a:off x="11253787" y="2600325"/>
            <a:ext cx="257175"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94EF5C3-3C84-4216-9011-8C8B3A3D4A38}"/>
              </a:ext>
            </a:extLst>
          </p:cNvPr>
          <p:cNvSpPr/>
          <p:nvPr/>
        </p:nvSpPr>
        <p:spPr>
          <a:xfrm>
            <a:off x="11253787" y="2295525"/>
            <a:ext cx="257175"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C075A47F-0232-47A8-885F-0B5947C4305C}"/>
              </a:ext>
            </a:extLst>
          </p:cNvPr>
          <p:cNvSpPr/>
          <p:nvPr/>
        </p:nvSpPr>
        <p:spPr>
          <a:xfrm>
            <a:off x="9758362" y="4333874"/>
            <a:ext cx="333375" cy="2667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CC16D89C-9406-4EF3-918C-B18266166C4A}"/>
              </a:ext>
            </a:extLst>
          </p:cNvPr>
          <p:cNvSpPr/>
          <p:nvPr/>
        </p:nvSpPr>
        <p:spPr>
          <a:xfrm>
            <a:off x="10091737" y="3171823"/>
            <a:ext cx="257175"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2358DA05-5F6B-4338-BF24-B29D1D8581B6}"/>
              </a:ext>
            </a:extLst>
          </p:cNvPr>
          <p:cNvSpPr/>
          <p:nvPr/>
        </p:nvSpPr>
        <p:spPr>
          <a:xfrm>
            <a:off x="9491662" y="1714496"/>
            <a:ext cx="266700" cy="28098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1BFC7676-B55D-40BC-8742-9EE3112E7590}"/>
              </a:ext>
            </a:extLst>
          </p:cNvPr>
          <p:cNvSpPr/>
          <p:nvPr/>
        </p:nvSpPr>
        <p:spPr>
          <a:xfrm>
            <a:off x="9501187" y="1990721"/>
            <a:ext cx="257175"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1E07FBD7-42A3-4F6A-A835-3086B6C8841D}"/>
              </a:ext>
            </a:extLst>
          </p:cNvPr>
          <p:cNvSpPr/>
          <p:nvPr/>
        </p:nvSpPr>
        <p:spPr>
          <a:xfrm>
            <a:off x="8920162" y="1714495"/>
            <a:ext cx="257175"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A17EA3AD-3EE3-4422-8497-6A6CA24202A9}"/>
              </a:ext>
            </a:extLst>
          </p:cNvPr>
          <p:cNvSpPr/>
          <p:nvPr/>
        </p:nvSpPr>
        <p:spPr>
          <a:xfrm>
            <a:off x="8615362" y="1714494"/>
            <a:ext cx="295275"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CFDA9062-4A11-4EE2-B4C4-2E0295B7E5D4}"/>
              </a:ext>
            </a:extLst>
          </p:cNvPr>
          <p:cNvSpPr/>
          <p:nvPr/>
        </p:nvSpPr>
        <p:spPr>
          <a:xfrm>
            <a:off x="10668000" y="1714497"/>
            <a:ext cx="257175"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3CE83E2B-28B7-4893-AD4A-219199A9B329}"/>
              </a:ext>
            </a:extLst>
          </p:cNvPr>
          <p:cNvSpPr/>
          <p:nvPr/>
        </p:nvSpPr>
        <p:spPr>
          <a:xfrm>
            <a:off x="10382250" y="1714496"/>
            <a:ext cx="257175"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3ACB6F72-DD90-4A7A-B20A-93A8863BCB42}"/>
              </a:ext>
            </a:extLst>
          </p:cNvPr>
          <p:cNvSpPr/>
          <p:nvPr/>
        </p:nvSpPr>
        <p:spPr>
          <a:xfrm>
            <a:off x="8615361" y="2843208"/>
            <a:ext cx="276225" cy="3333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D71FF094-7C16-4190-9BC3-38506549499D}"/>
              </a:ext>
            </a:extLst>
          </p:cNvPr>
          <p:cNvSpPr/>
          <p:nvPr/>
        </p:nvSpPr>
        <p:spPr>
          <a:xfrm>
            <a:off x="8634410" y="2571745"/>
            <a:ext cx="257175"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B41C13A7-9335-4F53-BC84-E6F898876235}"/>
              </a:ext>
            </a:extLst>
          </p:cNvPr>
          <p:cNvSpPr/>
          <p:nvPr/>
        </p:nvSpPr>
        <p:spPr>
          <a:xfrm>
            <a:off x="8634409" y="2324094"/>
            <a:ext cx="257175" cy="2476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E3ABB3AA-D3F7-41F4-A974-7992873AD456}"/>
              </a:ext>
            </a:extLst>
          </p:cNvPr>
          <p:cNvSpPr/>
          <p:nvPr/>
        </p:nvSpPr>
        <p:spPr>
          <a:xfrm>
            <a:off x="11239496" y="2285993"/>
            <a:ext cx="257175"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E8E08157-E7CD-41E6-A7B1-6B732BA4D390}"/>
              </a:ext>
            </a:extLst>
          </p:cNvPr>
          <p:cNvSpPr/>
          <p:nvPr/>
        </p:nvSpPr>
        <p:spPr>
          <a:xfrm>
            <a:off x="11234732" y="4338629"/>
            <a:ext cx="276225" cy="2667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E37C0981-4B6B-44BE-99C7-A5DBFB877FBA}"/>
              </a:ext>
            </a:extLst>
          </p:cNvPr>
          <p:cNvSpPr/>
          <p:nvPr/>
        </p:nvSpPr>
        <p:spPr>
          <a:xfrm>
            <a:off x="10953744" y="4333866"/>
            <a:ext cx="257175"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29B3AA99-8DE8-4486-ADC0-8C4365D86DDF}"/>
              </a:ext>
            </a:extLst>
          </p:cNvPr>
          <p:cNvSpPr/>
          <p:nvPr/>
        </p:nvSpPr>
        <p:spPr>
          <a:xfrm>
            <a:off x="10653706" y="4333865"/>
            <a:ext cx="276224"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F9812E91-5135-494F-8F2E-87A906199B3C}"/>
              </a:ext>
            </a:extLst>
          </p:cNvPr>
          <p:cNvSpPr/>
          <p:nvPr/>
        </p:nvSpPr>
        <p:spPr>
          <a:xfrm>
            <a:off x="10377479" y="4333864"/>
            <a:ext cx="257175"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F2194383-FAD5-4FA2-A4E2-73012F79CAD7}"/>
              </a:ext>
            </a:extLst>
          </p:cNvPr>
          <p:cNvSpPr/>
          <p:nvPr/>
        </p:nvSpPr>
        <p:spPr>
          <a:xfrm>
            <a:off x="8634411" y="3167058"/>
            <a:ext cx="257175"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82AFFDFA-8F6E-424B-B2C2-2F155E8DC4A8}"/>
              </a:ext>
            </a:extLst>
          </p:cNvPr>
          <p:cNvSpPr/>
          <p:nvPr/>
        </p:nvSpPr>
        <p:spPr>
          <a:xfrm>
            <a:off x="11225212" y="1714499"/>
            <a:ext cx="290512"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1429B6BE-0C15-4CFE-A6B4-E9C4D774B0B9}"/>
              </a:ext>
            </a:extLst>
          </p:cNvPr>
          <p:cNvSpPr/>
          <p:nvPr/>
        </p:nvSpPr>
        <p:spPr>
          <a:xfrm>
            <a:off x="10953750" y="1714498"/>
            <a:ext cx="257175"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D4A57E26-DAD4-4644-8E34-725C79336834}"/>
              </a:ext>
            </a:extLst>
          </p:cNvPr>
          <p:cNvSpPr/>
          <p:nvPr/>
        </p:nvSpPr>
        <p:spPr>
          <a:xfrm>
            <a:off x="10091737" y="3448047"/>
            <a:ext cx="257175"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DD99378D-8522-4CB7-AC92-3A0043778BDB}"/>
              </a:ext>
            </a:extLst>
          </p:cNvPr>
          <p:cNvSpPr/>
          <p:nvPr/>
        </p:nvSpPr>
        <p:spPr>
          <a:xfrm>
            <a:off x="8596312" y="3724271"/>
            <a:ext cx="295275" cy="33813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B04CFB75-90D4-45C6-B811-C80D052C63C3}"/>
              </a:ext>
            </a:extLst>
          </p:cNvPr>
          <p:cNvSpPr/>
          <p:nvPr/>
        </p:nvSpPr>
        <p:spPr>
          <a:xfrm>
            <a:off x="11234738" y="3428995"/>
            <a:ext cx="309562" cy="32384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37AC5639-29AC-4842-A029-1D4C83A96B54}"/>
              </a:ext>
            </a:extLst>
          </p:cNvPr>
          <p:cNvSpPr/>
          <p:nvPr/>
        </p:nvSpPr>
        <p:spPr>
          <a:xfrm>
            <a:off x="11225212" y="3138481"/>
            <a:ext cx="309562" cy="29051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E0522337-AB89-4FD6-8820-E0FE080BCEF2}"/>
              </a:ext>
            </a:extLst>
          </p:cNvPr>
          <p:cNvSpPr/>
          <p:nvPr/>
        </p:nvSpPr>
        <p:spPr>
          <a:xfrm>
            <a:off x="11234737" y="3757608"/>
            <a:ext cx="285750"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23325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0D5C2-D1E5-47A2-BD3E-BE04399A91F3}"/>
              </a:ext>
            </a:extLst>
          </p:cNvPr>
          <p:cNvSpPr>
            <a:spLocks noGrp="1"/>
          </p:cNvSpPr>
          <p:nvPr>
            <p:ph type="title"/>
          </p:nvPr>
        </p:nvSpPr>
        <p:spPr>
          <a:xfrm>
            <a:off x="581192" y="927292"/>
            <a:ext cx="11029616" cy="1188720"/>
          </a:xfrm>
        </p:spPr>
        <p:txBody>
          <a:bodyPr vert="horz" lIns="91440" tIns="45720" rIns="91440" bIns="45720" rtlCol="0" anchor="t">
            <a:normAutofit/>
          </a:bodyPr>
          <a:lstStyle/>
          <a:p>
            <a:r>
              <a:rPr lang="en-US" dirty="0"/>
              <a:t>Constraints</a:t>
            </a:r>
            <a:endParaRPr lang="en-CA" dirty="0"/>
          </a:p>
        </p:txBody>
      </p:sp>
      <p:sp>
        <p:nvSpPr>
          <p:cNvPr id="3" name="Content Placeholder 2">
            <a:extLst>
              <a:ext uri="{FF2B5EF4-FFF2-40B4-BE49-F238E27FC236}">
                <a16:creationId xmlns:a16="http://schemas.microsoft.com/office/drawing/2014/main" id="{FA7DFAF3-0CA1-4F62-8BAE-D5E6FE2EDFE7}"/>
              </a:ext>
            </a:extLst>
          </p:cNvPr>
          <p:cNvSpPr>
            <a:spLocks noGrp="1"/>
          </p:cNvSpPr>
          <p:nvPr>
            <p:ph idx="1"/>
          </p:nvPr>
        </p:nvSpPr>
        <p:spPr>
          <a:xfrm>
            <a:off x="584737" y="1587524"/>
            <a:ext cx="3563676" cy="5106531"/>
          </a:xfrm>
        </p:spPr>
        <p:txBody>
          <a:bodyPr vert="horz" lIns="91440" tIns="45720" rIns="91440" bIns="45720" rtlCol="0" anchor="t">
            <a:normAutofit fontScale="92500" lnSpcReduction="10000"/>
          </a:bodyPr>
          <a:lstStyle/>
          <a:p>
            <a:pPr marL="0" indent="0">
              <a:buNone/>
            </a:pPr>
            <a:r>
              <a:rPr lang="en-US" sz="1600"/>
              <a:t>The orientation and position of the ships are randomly generated and placed onto the board, but the ships must adhere to certain constraints to have a valid placement.</a:t>
            </a:r>
          </a:p>
          <a:p>
            <a:pPr marL="0" indent="0">
              <a:buNone/>
            </a:pPr>
            <a:r>
              <a:rPr lang="en-US" sz="1600"/>
              <a:t>The size of a ship refers to the number of squares it occupies, and for each ship, there are different restrictions as to which position it may take. </a:t>
            </a:r>
            <a:r>
              <a:rPr lang="en-US" sz="1600">
                <a:ea typeface="+mn-lt"/>
                <a:cs typeface="+mn-lt"/>
              </a:rPr>
              <a:t>Remember, the position of a ship is true if its top left corner resides on that location. </a:t>
            </a:r>
          </a:p>
          <a:p>
            <a:pPr marL="0" indent="0">
              <a:buNone/>
            </a:pPr>
            <a:r>
              <a:rPr lang="en-US" sz="1600"/>
              <a:t>The position of a horizontal ship has its coordinates restricted such that the maximum x-coordinate it can hold is equal to </a:t>
            </a:r>
            <a:r>
              <a:rPr lang="en-US" sz="1600" i="1"/>
              <a:t>board size - (ship length – 1).</a:t>
            </a:r>
            <a:r>
              <a:rPr lang="en-US" sz="1600"/>
              <a:t> </a:t>
            </a:r>
            <a:r>
              <a:rPr lang="en-US" sz="1600">
                <a:ea typeface="+mn-lt"/>
                <a:cs typeface="+mn-lt"/>
              </a:rPr>
              <a:t>A similar constraint is used for vertical ships which have the maximum y-coordinate as </a:t>
            </a:r>
            <a:r>
              <a:rPr lang="en-US" sz="1600" i="1">
                <a:ea typeface="+mn-lt"/>
                <a:cs typeface="+mn-lt"/>
              </a:rPr>
              <a:t>board size - (ship length – 1).</a:t>
            </a:r>
            <a:r>
              <a:rPr lang="en-US" sz="1600" i="1"/>
              <a:t> </a:t>
            </a:r>
            <a:r>
              <a:rPr lang="en-US" sz="1600"/>
              <a:t> This ensures that the ships stay within the board.</a:t>
            </a:r>
          </a:p>
        </p:txBody>
      </p:sp>
      <p:sp>
        <p:nvSpPr>
          <p:cNvPr id="21" name="TextBox 20">
            <a:extLst>
              <a:ext uri="{FF2B5EF4-FFF2-40B4-BE49-F238E27FC236}">
                <a16:creationId xmlns:a16="http://schemas.microsoft.com/office/drawing/2014/main" id="{129EF6AF-B7B0-419E-8F9B-CA4BDBF92A30}"/>
              </a:ext>
            </a:extLst>
          </p:cNvPr>
          <p:cNvSpPr txBox="1"/>
          <p:nvPr/>
        </p:nvSpPr>
        <p:spPr>
          <a:xfrm>
            <a:off x="4617441" y="4673275"/>
            <a:ext cx="2925798" cy="195438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dirty="0"/>
              <a:t>In the example above:</a:t>
            </a:r>
          </a:p>
          <a:p>
            <a:endParaRPr lang="en-US" sz="1100"/>
          </a:p>
          <a:p>
            <a:r>
              <a:rPr lang="en-US" sz="1100" dirty="0"/>
              <a:t>For the battleship highlighted in red:</a:t>
            </a:r>
          </a:p>
          <a:p>
            <a:pPr marL="171450" indent="-171450">
              <a:buFont typeface="Arial"/>
              <a:buChar char="•"/>
            </a:pPr>
            <a:r>
              <a:rPr lang="en-US" sz="1100" dirty="0">
                <a:ea typeface="+mn-lt"/>
                <a:cs typeface="+mn-lt"/>
              </a:rPr>
              <a:t>s2.size4 (as it takes up 4 spaces)</a:t>
            </a:r>
            <a:endParaRPr lang="en-US" sz="1100" dirty="0"/>
          </a:p>
          <a:p>
            <a:pPr marL="171450" indent="-171450">
              <a:buFont typeface="Arial,Sans-Serif"/>
              <a:buChar char="•"/>
            </a:pPr>
            <a:r>
              <a:rPr lang="en-US" sz="1100" dirty="0">
                <a:ea typeface="+mn-lt"/>
                <a:cs typeface="+mn-lt"/>
              </a:rPr>
              <a:t>s2.position[(7, 1)] (as the top left of the ship resides on (7, 1), and 7 is the max x-coordinate it may occupy: 10 - (4 - 1) = 7)</a:t>
            </a:r>
          </a:p>
          <a:p>
            <a:pPr marL="171450" indent="-171450">
              <a:buFont typeface="Arial,Sans-Serif"/>
              <a:buChar char="•"/>
            </a:pPr>
            <a:r>
              <a:rPr lang="en-US" sz="1100" dirty="0">
                <a:ea typeface="+mn-lt"/>
                <a:cs typeface="+mn-lt"/>
              </a:rPr>
              <a:t>s2.orientation (as it is in a horizontal position)</a:t>
            </a:r>
          </a:p>
          <a:p>
            <a:endParaRPr lang="en-US" sz="1100" dirty="0"/>
          </a:p>
          <a:p>
            <a:pPr marL="171450" indent="-171450">
              <a:buFont typeface="Arial"/>
              <a:buChar char="•"/>
            </a:pPr>
            <a:endParaRPr lang="en-US" sz="1100" dirty="0">
              <a:ea typeface="+mn-lt"/>
              <a:cs typeface="+mn-lt"/>
            </a:endParaRPr>
          </a:p>
        </p:txBody>
      </p:sp>
      <p:pic>
        <p:nvPicPr>
          <p:cNvPr id="5" name="Picture 5" descr="A close up of text on a white surface&#10;&#10;Description automatically generated">
            <a:extLst>
              <a:ext uri="{FF2B5EF4-FFF2-40B4-BE49-F238E27FC236}">
                <a16:creationId xmlns:a16="http://schemas.microsoft.com/office/drawing/2014/main" id="{EBD108D5-B5DC-451C-8321-20406766139C}"/>
              </a:ext>
            </a:extLst>
          </p:cNvPr>
          <p:cNvPicPr>
            <a:picLocks noChangeAspect="1"/>
          </p:cNvPicPr>
          <p:nvPr/>
        </p:nvPicPr>
        <p:blipFill>
          <a:blip r:embed="rId2"/>
          <a:stretch>
            <a:fillRect/>
          </a:stretch>
        </p:blipFill>
        <p:spPr>
          <a:xfrm>
            <a:off x="4617468" y="1523821"/>
            <a:ext cx="3111414" cy="3098743"/>
          </a:xfrm>
          <a:prstGeom prst="rect">
            <a:avLst/>
          </a:prstGeom>
        </p:spPr>
      </p:pic>
      <p:sp>
        <p:nvSpPr>
          <p:cNvPr id="6" name="TextBox 5">
            <a:extLst>
              <a:ext uri="{FF2B5EF4-FFF2-40B4-BE49-F238E27FC236}">
                <a16:creationId xmlns:a16="http://schemas.microsoft.com/office/drawing/2014/main" id="{02808E7F-E828-4CE8-B28F-B11D095BD2F2}"/>
              </a:ext>
            </a:extLst>
          </p:cNvPr>
          <p:cNvSpPr txBox="1"/>
          <p:nvPr/>
        </p:nvSpPr>
        <p:spPr>
          <a:xfrm>
            <a:off x="3251541" y="1052481"/>
            <a:ext cx="6599226" cy="2308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00" b="1" cap="all">
                <a:solidFill>
                  <a:srgbClr val="FF0000"/>
                </a:solidFill>
                <a:latin typeface="Century Schoolbook"/>
              </a:rPr>
              <a:t>*Note: LOOKING FOR A NICER WAY TO EXPRESS CONSTRAINTS</a:t>
            </a:r>
            <a:endParaRPr lang="en-CA" sz="900" b="1">
              <a:latin typeface="Century Schoolbook"/>
            </a:endParaRPr>
          </a:p>
        </p:txBody>
      </p:sp>
      <p:pic>
        <p:nvPicPr>
          <p:cNvPr id="8" name="Picture 8" descr="A picture containing crossword, clock&#10;&#10;Description automatically generated">
            <a:extLst>
              <a:ext uri="{FF2B5EF4-FFF2-40B4-BE49-F238E27FC236}">
                <a16:creationId xmlns:a16="http://schemas.microsoft.com/office/drawing/2014/main" id="{3E533A8A-A94B-458D-80A3-09C3BB81FAC0}"/>
              </a:ext>
            </a:extLst>
          </p:cNvPr>
          <p:cNvPicPr>
            <a:picLocks noChangeAspect="1"/>
          </p:cNvPicPr>
          <p:nvPr/>
        </p:nvPicPr>
        <p:blipFill>
          <a:blip r:embed="rId3"/>
          <a:stretch>
            <a:fillRect/>
          </a:stretch>
        </p:blipFill>
        <p:spPr>
          <a:xfrm>
            <a:off x="8115044" y="1503345"/>
            <a:ext cx="3244381" cy="3171135"/>
          </a:xfrm>
          <a:prstGeom prst="rect">
            <a:avLst/>
          </a:prstGeom>
        </p:spPr>
      </p:pic>
      <p:sp>
        <p:nvSpPr>
          <p:cNvPr id="10" name="TextBox 9">
            <a:extLst>
              <a:ext uri="{FF2B5EF4-FFF2-40B4-BE49-F238E27FC236}">
                <a16:creationId xmlns:a16="http://schemas.microsoft.com/office/drawing/2014/main" id="{C18845AB-1F0C-40A9-8591-14175592FE86}"/>
              </a:ext>
            </a:extLst>
          </p:cNvPr>
          <p:cNvSpPr txBox="1"/>
          <p:nvPr/>
        </p:nvSpPr>
        <p:spPr>
          <a:xfrm>
            <a:off x="7943606" y="4728163"/>
            <a:ext cx="3659377" cy="21236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a:t>In the example above:</a:t>
            </a:r>
          </a:p>
          <a:p>
            <a:endParaRPr lang="en-US" sz="1100"/>
          </a:p>
          <a:p>
            <a:r>
              <a:rPr lang="en-US" sz="1100"/>
              <a:t>If we wanted to add a horizontal battleship (size4) to the board, the constraints allow it to be placed anywhere that is highlighted green, but not where it is red:</a:t>
            </a:r>
          </a:p>
          <a:p>
            <a:endParaRPr lang="en-US" sz="1100">
              <a:ea typeface="+mn-lt"/>
              <a:cs typeface="+mn-lt"/>
            </a:endParaRPr>
          </a:p>
          <a:p>
            <a:endParaRPr lang="en-US" sz="1100">
              <a:ea typeface="+mn-lt"/>
              <a:cs typeface="+mn-lt"/>
            </a:endParaRPr>
          </a:p>
          <a:p>
            <a:endParaRPr lang="en-US" sz="1100">
              <a:ea typeface="+mn-lt"/>
              <a:cs typeface="+mn-lt"/>
            </a:endParaRPr>
          </a:p>
          <a:p>
            <a:endParaRPr lang="en-US" sz="1100">
              <a:ea typeface="+mn-lt"/>
              <a:cs typeface="+mn-lt"/>
            </a:endParaRPr>
          </a:p>
          <a:p>
            <a:endParaRPr lang="en-US" sz="1100">
              <a:ea typeface="+mn-lt"/>
              <a:cs typeface="+mn-lt"/>
            </a:endParaRPr>
          </a:p>
          <a:p>
            <a:endParaRPr lang="en-US" sz="1100">
              <a:ea typeface="+mn-lt"/>
              <a:cs typeface="+mn-lt"/>
            </a:endParaRPr>
          </a:p>
          <a:p>
            <a:r>
              <a:rPr lang="en-US" sz="1100">
                <a:ea typeface="+mn-lt"/>
                <a:cs typeface="+mn-lt"/>
              </a:rPr>
              <a:t>where </a:t>
            </a:r>
            <a:r>
              <a:rPr lang="en-US" sz="1100" err="1">
                <a:ea typeface="+mn-lt"/>
                <a:cs typeface="+mn-lt"/>
              </a:rPr>
              <a:t>Pi,j</a:t>
            </a:r>
            <a:r>
              <a:rPr lang="en-US" sz="1100">
                <a:ea typeface="+mn-lt"/>
                <a:cs typeface="+mn-lt"/>
              </a:rPr>
              <a:t>: </a:t>
            </a:r>
            <a:r>
              <a:rPr lang="en-US" sz="1100" err="1">
                <a:ea typeface="+mn-lt"/>
                <a:cs typeface="+mn-lt"/>
              </a:rPr>
              <a:t>i</a:t>
            </a:r>
            <a:r>
              <a:rPr lang="en-US" sz="1100">
                <a:ea typeface="+mn-lt"/>
                <a:cs typeface="+mn-lt"/>
              </a:rPr>
              <a:t> is row number, j is column number</a:t>
            </a:r>
            <a:endParaRPr lang="en-US"/>
          </a:p>
        </p:txBody>
      </p:sp>
      <p:sp>
        <p:nvSpPr>
          <p:cNvPr id="13" name="TextBox 12">
            <a:extLst>
              <a:ext uri="{FF2B5EF4-FFF2-40B4-BE49-F238E27FC236}">
                <a16:creationId xmlns:a16="http://schemas.microsoft.com/office/drawing/2014/main" id="{B0F3F637-C570-40A8-B3E3-85C7352309C8}"/>
              </a:ext>
            </a:extLst>
          </p:cNvPr>
          <p:cNvSpPr txBox="1"/>
          <p:nvPr/>
        </p:nvSpPr>
        <p:spPr>
          <a:xfrm>
            <a:off x="7817413" y="5618811"/>
            <a:ext cx="3802777"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a:ea typeface="+mn-lt"/>
                <a:cs typeface="+mn-lt"/>
              </a:rPr>
              <a:t>¬</a:t>
            </a:r>
            <a:r>
              <a:rPr lang="en-US" sz="1050"/>
              <a:t>P</a:t>
            </a:r>
            <a:r>
              <a:rPr lang="en-US" sz="1050" baseline="-25000"/>
              <a:t>1,8</a:t>
            </a:r>
            <a:r>
              <a:rPr lang="en-US" sz="1050"/>
              <a:t> </a:t>
            </a:r>
            <a:r>
              <a:rPr lang="en-US" sz="1050">
                <a:ea typeface="+mn-lt"/>
                <a:cs typeface="+mn-lt"/>
              </a:rPr>
              <a:t>∧ ¬</a:t>
            </a:r>
            <a:r>
              <a:rPr lang="en-US" sz="1050"/>
              <a:t>P</a:t>
            </a:r>
            <a:r>
              <a:rPr lang="en-US" sz="1050" baseline="-25000"/>
              <a:t>1,9</a:t>
            </a:r>
            <a:r>
              <a:rPr lang="en-US" sz="1050"/>
              <a:t> </a:t>
            </a:r>
            <a:r>
              <a:rPr lang="en-US" sz="1050">
                <a:ea typeface="+mn-lt"/>
                <a:cs typeface="+mn-lt"/>
              </a:rPr>
              <a:t>∧ ¬</a:t>
            </a:r>
            <a:r>
              <a:rPr lang="en-US" sz="1050"/>
              <a:t>P</a:t>
            </a:r>
            <a:r>
              <a:rPr lang="en-US" sz="1050" baseline="-25000"/>
              <a:t>1,10</a:t>
            </a:r>
            <a:r>
              <a:rPr lang="en-US" sz="1050"/>
              <a:t> </a:t>
            </a:r>
            <a:r>
              <a:rPr lang="en-US" sz="1050">
                <a:ea typeface="+mn-lt"/>
                <a:cs typeface="+mn-lt"/>
              </a:rPr>
              <a:t>∧ ¬</a:t>
            </a:r>
            <a:r>
              <a:rPr lang="en-US" sz="1050"/>
              <a:t>P</a:t>
            </a:r>
            <a:r>
              <a:rPr lang="en-US" sz="1050" baseline="-25000"/>
              <a:t>2,8</a:t>
            </a:r>
            <a:r>
              <a:rPr lang="en-US" sz="1050"/>
              <a:t> </a:t>
            </a:r>
            <a:r>
              <a:rPr lang="en-US" sz="1050">
                <a:ea typeface="+mn-lt"/>
                <a:cs typeface="+mn-lt"/>
              </a:rPr>
              <a:t>∧ ¬</a:t>
            </a:r>
            <a:r>
              <a:rPr lang="en-US" sz="1050"/>
              <a:t>P</a:t>
            </a:r>
            <a:r>
              <a:rPr lang="en-US" sz="1050" baseline="-25000"/>
              <a:t>2,9</a:t>
            </a:r>
            <a:r>
              <a:rPr lang="en-US" sz="1050"/>
              <a:t> </a:t>
            </a:r>
            <a:r>
              <a:rPr lang="en-US" sz="1050">
                <a:ea typeface="+mn-lt"/>
                <a:cs typeface="+mn-lt"/>
              </a:rPr>
              <a:t>∧ ¬</a:t>
            </a:r>
            <a:r>
              <a:rPr lang="en-US" sz="1050"/>
              <a:t>P</a:t>
            </a:r>
            <a:r>
              <a:rPr lang="en-US" sz="1050" baseline="-25000"/>
              <a:t>2,10</a:t>
            </a:r>
            <a:r>
              <a:rPr lang="en-US" sz="1050">
                <a:ea typeface="+mn-lt"/>
                <a:cs typeface="+mn-lt"/>
              </a:rPr>
              <a:t> ∧ ¬</a:t>
            </a:r>
            <a:r>
              <a:rPr lang="en-US" sz="1050"/>
              <a:t>P</a:t>
            </a:r>
            <a:r>
              <a:rPr lang="en-US" sz="1050" baseline="-25000"/>
              <a:t>3,8</a:t>
            </a:r>
            <a:r>
              <a:rPr lang="en-US" sz="1050"/>
              <a:t> </a:t>
            </a:r>
            <a:r>
              <a:rPr lang="en-US" sz="1050">
                <a:ea typeface="+mn-lt"/>
                <a:cs typeface="+mn-lt"/>
              </a:rPr>
              <a:t>∧ ¬</a:t>
            </a:r>
            <a:r>
              <a:rPr lang="en-US" sz="1050"/>
              <a:t>P</a:t>
            </a:r>
            <a:r>
              <a:rPr lang="en-US" sz="1050" baseline="-25000"/>
              <a:t>3,9</a:t>
            </a:r>
            <a:r>
              <a:rPr lang="en-US" sz="1050" baseline="-25000">
                <a:ea typeface="+mn-lt"/>
                <a:cs typeface="+mn-lt"/>
              </a:rPr>
              <a:t> </a:t>
            </a:r>
            <a:r>
              <a:rPr lang="en-US" sz="1050">
                <a:ea typeface="+mn-lt"/>
                <a:cs typeface="+mn-lt"/>
              </a:rPr>
              <a:t>∧ ¬</a:t>
            </a:r>
            <a:r>
              <a:rPr lang="en-US" sz="1050"/>
              <a:t>P</a:t>
            </a:r>
            <a:r>
              <a:rPr lang="en-US" sz="1050" baseline="-25000"/>
              <a:t>3,10</a:t>
            </a:r>
            <a:r>
              <a:rPr lang="en-US" sz="1050">
                <a:ea typeface="+mn-lt"/>
                <a:cs typeface="+mn-lt"/>
              </a:rPr>
              <a:t> ∧ ¬</a:t>
            </a:r>
            <a:r>
              <a:rPr lang="en-US" sz="1050"/>
              <a:t>P</a:t>
            </a:r>
            <a:r>
              <a:rPr lang="en-US" sz="1050" baseline="-25000"/>
              <a:t>4,8</a:t>
            </a:r>
            <a:r>
              <a:rPr lang="en-US" sz="1050"/>
              <a:t> </a:t>
            </a:r>
            <a:r>
              <a:rPr lang="en-US" sz="1050">
                <a:ea typeface="+mn-lt"/>
                <a:cs typeface="+mn-lt"/>
              </a:rPr>
              <a:t>∧ ¬</a:t>
            </a:r>
            <a:r>
              <a:rPr lang="en-US" sz="1050"/>
              <a:t>P</a:t>
            </a:r>
            <a:r>
              <a:rPr lang="en-US" sz="1050" baseline="-25000"/>
              <a:t>4,9</a:t>
            </a:r>
            <a:r>
              <a:rPr lang="en-US" sz="1050"/>
              <a:t> </a:t>
            </a:r>
            <a:r>
              <a:rPr lang="en-US" sz="1050">
                <a:ea typeface="+mn-lt"/>
                <a:cs typeface="+mn-lt"/>
              </a:rPr>
              <a:t>∧ ¬</a:t>
            </a:r>
            <a:r>
              <a:rPr lang="en-US" sz="1050"/>
              <a:t>P</a:t>
            </a:r>
            <a:r>
              <a:rPr lang="en-US" sz="1050" baseline="-25000"/>
              <a:t>4,10</a:t>
            </a:r>
            <a:r>
              <a:rPr lang="en-US" sz="1050"/>
              <a:t> </a:t>
            </a:r>
            <a:r>
              <a:rPr lang="en-US" sz="1050">
                <a:ea typeface="+mn-lt"/>
                <a:cs typeface="+mn-lt"/>
              </a:rPr>
              <a:t>∧ ¬</a:t>
            </a:r>
            <a:r>
              <a:rPr lang="en-US" sz="1050"/>
              <a:t>P</a:t>
            </a:r>
            <a:r>
              <a:rPr lang="en-US" sz="1050" baseline="-25000"/>
              <a:t>5,8</a:t>
            </a:r>
            <a:r>
              <a:rPr lang="en-US" sz="1050"/>
              <a:t> </a:t>
            </a:r>
            <a:r>
              <a:rPr lang="en-US" sz="1050">
                <a:ea typeface="+mn-lt"/>
                <a:cs typeface="+mn-lt"/>
              </a:rPr>
              <a:t>∧ ¬</a:t>
            </a:r>
            <a:r>
              <a:rPr lang="en-US" sz="1050"/>
              <a:t>P</a:t>
            </a:r>
            <a:r>
              <a:rPr lang="en-US" sz="1050" baseline="-25000"/>
              <a:t>5,9</a:t>
            </a:r>
            <a:r>
              <a:rPr lang="en-US" sz="1050"/>
              <a:t> </a:t>
            </a:r>
            <a:r>
              <a:rPr lang="en-US" sz="1050">
                <a:ea typeface="+mn-lt"/>
                <a:cs typeface="+mn-lt"/>
              </a:rPr>
              <a:t>∧ ¬</a:t>
            </a:r>
            <a:r>
              <a:rPr lang="en-US" sz="1050"/>
              <a:t>P</a:t>
            </a:r>
            <a:r>
              <a:rPr lang="en-US" sz="1050" baseline="-25000"/>
              <a:t>5,10</a:t>
            </a:r>
            <a:r>
              <a:rPr lang="en-US" sz="1050">
                <a:ea typeface="+mn-lt"/>
                <a:cs typeface="+mn-lt"/>
              </a:rPr>
              <a:t> ∧ ¬</a:t>
            </a:r>
            <a:r>
              <a:rPr lang="en-US" sz="1050"/>
              <a:t>P</a:t>
            </a:r>
            <a:r>
              <a:rPr lang="en-US" sz="1050" baseline="-25000"/>
              <a:t>6,8</a:t>
            </a:r>
            <a:r>
              <a:rPr lang="en-US" sz="1050"/>
              <a:t> </a:t>
            </a:r>
            <a:r>
              <a:rPr lang="en-US" sz="1050">
                <a:ea typeface="+mn-lt"/>
                <a:cs typeface="+mn-lt"/>
              </a:rPr>
              <a:t>∧ ¬</a:t>
            </a:r>
            <a:r>
              <a:rPr lang="en-US" sz="1050"/>
              <a:t>P</a:t>
            </a:r>
            <a:r>
              <a:rPr lang="en-US" sz="1050" baseline="-25000"/>
              <a:t>6,9</a:t>
            </a:r>
            <a:r>
              <a:rPr lang="en-US" sz="1050"/>
              <a:t> </a:t>
            </a:r>
            <a:r>
              <a:rPr lang="en-US" sz="1050">
                <a:ea typeface="+mn-lt"/>
                <a:cs typeface="+mn-lt"/>
              </a:rPr>
              <a:t>∧ ¬</a:t>
            </a:r>
            <a:r>
              <a:rPr lang="en-US" sz="1050"/>
              <a:t>P</a:t>
            </a:r>
            <a:r>
              <a:rPr lang="en-US" sz="1050" baseline="-25000"/>
              <a:t>6,10</a:t>
            </a:r>
            <a:r>
              <a:rPr lang="en-US" sz="1050"/>
              <a:t> </a:t>
            </a:r>
            <a:r>
              <a:rPr lang="en-US" sz="1050">
                <a:ea typeface="+mn-lt"/>
                <a:cs typeface="+mn-lt"/>
              </a:rPr>
              <a:t>∧ ¬</a:t>
            </a:r>
            <a:r>
              <a:rPr lang="en-US" sz="1050"/>
              <a:t>P</a:t>
            </a:r>
            <a:r>
              <a:rPr lang="en-US" sz="1050" baseline="-25000"/>
              <a:t>7,8</a:t>
            </a:r>
            <a:r>
              <a:rPr lang="en-US" sz="1050"/>
              <a:t> </a:t>
            </a:r>
            <a:r>
              <a:rPr lang="en-US" sz="1050">
                <a:ea typeface="+mn-lt"/>
                <a:cs typeface="+mn-lt"/>
              </a:rPr>
              <a:t>∧ ¬</a:t>
            </a:r>
            <a:r>
              <a:rPr lang="en-US" sz="1050"/>
              <a:t>P</a:t>
            </a:r>
            <a:r>
              <a:rPr lang="en-US" sz="1050" baseline="-25000"/>
              <a:t>7,9</a:t>
            </a:r>
            <a:r>
              <a:rPr lang="en-US" sz="1050"/>
              <a:t> </a:t>
            </a:r>
            <a:r>
              <a:rPr lang="en-US" sz="1050">
                <a:ea typeface="+mn-lt"/>
                <a:cs typeface="+mn-lt"/>
              </a:rPr>
              <a:t>∧ ¬</a:t>
            </a:r>
            <a:r>
              <a:rPr lang="en-US" sz="1050"/>
              <a:t>P</a:t>
            </a:r>
            <a:r>
              <a:rPr lang="en-US" sz="1050" baseline="-25000"/>
              <a:t>7,10</a:t>
            </a:r>
            <a:r>
              <a:rPr lang="en-US" sz="1050"/>
              <a:t> </a:t>
            </a:r>
            <a:r>
              <a:rPr lang="en-US" sz="1050">
                <a:ea typeface="+mn-lt"/>
                <a:cs typeface="+mn-lt"/>
              </a:rPr>
              <a:t>∧ ¬</a:t>
            </a:r>
            <a:r>
              <a:rPr lang="en-US" sz="1050"/>
              <a:t>P</a:t>
            </a:r>
            <a:r>
              <a:rPr lang="en-US" sz="1050" baseline="-25000"/>
              <a:t>8,8</a:t>
            </a:r>
            <a:r>
              <a:rPr lang="en-US" sz="1050"/>
              <a:t> </a:t>
            </a:r>
            <a:r>
              <a:rPr lang="en-US" sz="1050">
                <a:ea typeface="+mn-lt"/>
                <a:cs typeface="+mn-lt"/>
              </a:rPr>
              <a:t>∧ ¬</a:t>
            </a:r>
            <a:r>
              <a:rPr lang="en-US" sz="1050"/>
              <a:t>P</a:t>
            </a:r>
            <a:r>
              <a:rPr lang="en-US" sz="1050" baseline="-25000"/>
              <a:t>8,9</a:t>
            </a:r>
            <a:r>
              <a:rPr lang="en-US" sz="1050"/>
              <a:t> </a:t>
            </a:r>
            <a:r>
              <a:rPr lang="en-US" sz="1050">
                <a:ea typeface="+mn-lt"/>
                <a:cs typeface="+mn-lt"/>
              </a:rPr>
              <a:t>∧ ¬</a:t>
            </a:r>
            <a:r>
              <a:rPr lang="en-US" sz="1050"/>
              <a:t>P</a:t>
            </a:r>
            <a:r>
              <a:rPr lang="en-US" sz="1050" baseline="-25000"/>
              <a:t>8,10</a:t>
            </a:r>
            <a:r>
              <a:rPr lang="en-US" sz="1050"/>
              <a:t> </a:t>
            </a:r>
            <a:r>
              <a:rPr lang="en-US" sz="1050">
                <a:ea typeface="+mn-lt"/>
                <a:cs typeface="+mn-lt"/>
              </a:rPr>
              <a:t>∧ ¬</a:t>
            </a:r>
            <a:r>
              <a:rPr lang="en-US" sz="1050"/>
              <a:t>P</a:t>
            </a:r>
            <a:r>
              <a:rPr lang="en-US" sz="1050" baseline="-25000"/>
              <a:t>9,8</a:t>
            </a:r>
            <a:r>
              <a:rPr lang="en-US" sz="1050"/>
              <a:t> </a:t>
            </a:r>
            <a:r>
              <a:rPr lang="en-US" sz="1050">
                <a:ea typeface="+mn-lt"/>
                <a:cs typeface="+mn-lt"/>
              </a:rPr>
              <a:t>∧ ¬</a:t>
            </a:r>
            <a:r>
              <a:rPr lang="en-US" sz="1050"/>
              <a:t>P</a:t>
            </a:r>
            <a:r>
              <a:rPr lang="en-US" sz="1050" baseline="-25000"/>
              <a:t>9,9</a:t>
            </a:r>
            <a:r>
              <a:rPr lang="en-US" sz="1050"/>
              <a:t> </a:t>
            </a:r>
            <a:r>
              <a:rPr lang="en-US" sz="1050">
                <a:ea typeface="+mn-lt"/>
                <a:cs typeface="+mn-lt"/>
              </a:rPr>
              <a:t>∧ ¬</a:t>
            </a:r>
            <a:r>
              <a:rPr lang="en-US" sz="1050"/>
              <a:t>P</a:t>
            </a:r>
            <a:r>
              <a:rPr lang="en-US" sz="1050" baseline="-25000"/>
              <a:t>9,10</a:t>
            </a:r>
            <a:r>
              <a:rPr lang="en-US" sz="1050">
                <a:ea typeface="+mn-lt"/>
                <a:cs typeface="+mn-lt"/>
              </a:rPr>
              <a:t> ∧ ¬</a:t>
            </a:r>
            <a:r>
              <a:rPr lang="en-US" sz="1050"/>
              <a:t>P</a:t>
            </a:r>
            <a:r>
              <a:rPr lang="en-US" sz="1050" baseline="-25000"/>
              <a:t>10,8</a:t>
            </a:r>
            <a:r>
              <a:rPr lang="en-US" sz="1050"/>
              <a:t> </a:t>
            </a:r>
            <a:r>
              <a:rPr lang="en-US" sz="1050">
                <a:ea typeface="+mn-lt"/>
                <a:cs typeface="+mn-lt"/>
              </a:rPr>
              <a:t>∧ ¬</a:t>
            </a:r>
            <a:r>
              <a:rPr lang="en-US" sz="1050"/>
              <a:t>P</a:t>
            </a:r>
            <a:r>
              <a:rPr lang="en-US" sz="1050" baseline="-25000"/>
              <a:t>10,9</a:t>
            </a:r>
            <a:r>
              <a:rPr lang="en-US" sz="1050"/>
              <a:t> </a:t>
            </a:r>
            <a:r>
              <a:rPr lang="en-US" sz="1050">
                <a:ea typeface="+mn-lt"/>
                <a:cs typeface="+mn-lt"/>
              </a:rPr>
              <a:t>∧ ¬</a:t>
            </a:r>
            <a:r>
              <a:rPr lang="en-US" sz="1050"/>
              <a:t>P</a:t>
            </a:r>
            <a:r>
              <a:rPr lang="en-US" sz="1050" baseline="-25000"/>
              <a:t>10,10</a:t>
            </a:r>
            <a:endParaRPr lang="en-US" sz="1050"/>
          </a:p>
        </p:txBody>
      </p:sp>
    </p:spTree>
    <p:extLst>
      <p:ext uri="{BB962C8B-B14F-4D97-AF65-F5344CB8AC3E}">
        <p14:creationId xmlns:p14="http://schemas.microsoft.com/office/powerpoint/2010/main" val="9120608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0D5C2-D1E5-47A2-BD3E-BE04399A91F3}"/>
              </a:ext>
            </a:extLst>
          </p:cNvPr>
          <p:cNvSpPr>
            <a:spLocks noGrp="1"/>
          </p:cNvSpPr>
          <p:nvPr>
            <p:ph type="title"/>
          </p:nvPr>
        </p:nvSpPr>
        <p:spPr>
          <a:xfrm>
            <a:off x="581192" y="927292"/>
            <a:ext cx="11029616" cy="1188720"/>
          </a:xfrm>
        </p:spPr>
        <p:txBody>
          <a:bodyPr vert="horz" lIns="91440" tIns="45720" rIns="91440" bIns="45720" rtlCol="0" anchor="t">
            <a:normAutofit/>
          </a:bodyPr>
          <a:lstStyle/>
          <a:p>
            <a:r>
              <a:rPr lang="en-US" dirty="0"/>
              <a:t>Constraints</a:t>
            </a:r>
            <a:endParaRPr lang="en-CA" dirty="0"/>
          </a:p>
        </p:txBody>
      </p:sp>
      <p:sp>
        <p:nvSpPr>
          <p:cNvPr id="3" name="Content Placeholder 2">
            <a:extLst>
              <a:ext uri="{FF2B5EF4-FFF2-40B4-BE49-F238E27FC236}">
                <a16:creationId xmlns:a16="http://schemas.microsoft.com/office/drawing/2014/main" id="{FA7DFAF3-0CA1-4F62-8BAE-D5E6FE2EDFE7}"/>
              </a:ext>
            </a:extLst>
          </p:cNvPr>
          <p:cNvSpPr>
            <a:spLocks noGrp="1"/>
          </p:cNvSpPr>
          <p:nvPr>
            <p:ph idx="1"/>
          </p:nvPr>
        </p:nvSpPr>
        <p:spPr>
          <a:xfrm>
            <a:off x="627219" y="1601704"/>
            <a:ext cx="3838269" cy="4734538"/>
          </a:xfrm>
        </p:spPr>
        <p:txBody>
          <a:bodyPr vert="horz" lIns="91440" tIns="45720" rIns="91440" bIns="45720" rtlCol="0" anchor="t">
            <a:noAutofit/>
          </a:bodyPr>
          <a:lstStyle/>
          <a:p>
            <a:pPr marL="0" indent="0">
              <a:buNone/>
            </a:pPr>
            <a:r>
              <a:rPr lang="en-US" sz="1600">
                <a:ea typeface="+mn-lt"/>
                <a:cs typeface="+mn-lt"/>
              </a:rPr>
              <a:t>The ships must also be placed such that there are no neighboring ships in any of the immediately surrounding spaces and they cannot overlap one another.</a:t>
            </a:r>
          </a:p>
          <a:p>
            <a:pPr marL="0" indent="0">
              <a:buNone/>
            </a:pPr>
            <a:r>
              <a:rPr lang="en-US" sz="1600"/>
              <a:t>If a vertical ship is placed at (</a:t>
            </a:r>
            <a:r>
              <a:rPr lang="en-US" sz="1600" err="1"/>
              <a:t>i</a:t>
            </a:r>
            <a:r>
              <a:rPr lang="en-US" sz="1600"/>
              <a:t>, j) on the board, then the spaces (i-1, j-1) to (i-1, j+(size+1)), (</a:t>
            </a:r>
            <a:r>
              <a:rPr lang="en-US" sz="1600" err="1"/>
              <a:t>i</a:t>
            </a:r>
            <a:r>
              <a:rPr lang="en-US" sz="1600"/>
              <a:t>, j-1), (</a:t>
            </a:r>
            <a:r>
              <a:rPr lang="en-US" sz="1600" err="1"/>
              <a:t>i</a:t>
            </a:r>
            <a:r>
              <a:rPr lang="en-US" sz="1600"/>
              <a:t>, </a:t>
            </a:r>
            <a:r>
              <a:rPr lang="en-US" sz="1600" err="1"/>
              <a:t>j+size</a:t>
            </a:r>
            <a:r>
              <a:rPr lang="en-US" sz="1600"/>
              <a:t>) and (i+1, j+1) to (i+1, j+(size+1)) must be false since no ship can occupy those spaces.</a:t>
            </a:r>
          </a:p>
          <a:p>
            <a:pPr marL="0" indent="0">
              <a:buNone/>
            </a:pPr>
            <a:r>
              <a:rPr lang="en-US" sz="1600"/>
              <a:t>We have something similar for horizontal ships, where if a </a:t>
            </a:r>
            <a:r>
              <a:rPr lang="en-US" sz="1600">
                <a:ea typeface="+mn-lt"/>
                <a:cs typeface="+mn-lt"/>
              </a:rPr>
              <a:t>ship is placed at (</a:t>
            </a:r>
            <a:r>
              <a:rPr lang="en-US" sz="1600" err="1">
                <a:ea typeface="+mn-lt"/>
                <a:cs typeface="+mn-lt"/>
              </a:rPr>
              <a:t>i</a:t>
            </a:r>
            <a:r>
              <a:rPr lang="en-US" sz="1600">
                <a:ea typeface="+mn-lt"/>
                <a:cs typeface="+mn-lt"/>
              </a:rPr>
              <a:t>, j) on the board, then the spaces (i-1, j-1) to (</a:t>
            </a:r>
            <a:r>
              <a:rPr lang="en-US" sz="1600" err="1">
                <a:ea typeface="+mn-lt"/>
                <a:cs typeface="+mn-lt"/>
              </a:rPr>
              <a:t>i</a:t>
            </a:r>
            <a:r>
              <a:rPr lang="en-US" sz="1600">
                <a:ea typeface="+mn-lt"/>
                <a:cs typeface="+mn-lt"/>
              </a:rPr>
              <a:t>+(size+1), j-1), (i-1, j), (</a:t>
            </a:r>
            <a:r>
              <a:rPr lang="en-US" sz="1600" err="1">
                <a:ea typeface="+mn-lt"/>
                <a:cs typeface="+mn-lt"/>
              </a:rPr>
              <a:t>i+size</a:t>
            </a:r>
            <a:r>
              <a:rPr lang="en-US" sz="1600">
                <a:ea typeface="+mn-lt"/>
                <a:cs typeface="+mn-lt"/>
              </a:rPr>
              <a:t>, j) and (i-1, j+1) to (</a:t>
            </a:r>
            <a:r>
              <a:rPr lang="en-US" sz="1600" err="1">
                <a:ea typeface="+mn-lt"/>
                <a:cs typeface="+mn-lt"/>
              </a:rPr>
              <a:t>i</a:t>
            </a:r>
            <a:r>
              <a:rPr lang="en-US" sz="1600">
                <a:ea typeface="+mn-lt"/>
                <a:cs typeface="+mn-lt"/>
              </a:rPr>
              <a:t>+(size+1), j+1) must be false.</a:t>
            </a:r>
            <a:endParaRPr lang="en-US" sz="1600"/>
          </a:p>
        </p:txBody>
      </p:sp>
      <p:sp>
        <p:nvSpPr>
          <p:cNvPr id="21" name="TextBox 20">
            <a:extLst>
              <a:ext uri="{FF2B5EF4-FFF2-40B4-BE49-F238E27FC236}">
                <a16:creationId xmlns:a16="http://schemas.microsoft.com/office/drawing/2014/main" id="{129EF6AF-B7B0-419E-8F9B-CA4BDBF92A30}"/>
              </a:ext>
            </a:extLst>
          </p:cNvPr>
          <p:cNvSpPr txBox="1"/>
          <p:nvPr/>
        </p:nvSpPr>
        <p:spPr>
          <a:xfrm>
            <a:off x="4885378" y="4513372"/>
            <a:ext cx="3035458" cy="178510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dirty="0"/>
              <a:t>In the example above:</a:t>
            </a:r>
          </a:p>
          <a:p>
            <a:endParaRPr lang="en-US" sz="1100"/>
          </a:p>
          <a:p>
            <a:r>
              <a:rPr lang="en-US" sz="1100" dirty="0"/>
              <a:t>For the destroyer ship highlighted in red:</a:t>
            </a:r>
          </a:p>
          <a:p>
            <a:pPr marL="171450" indent="-171450">
              <a:buFont typeface="Arial"/>
              <a:buChar char="•"/>
            </a:pPr>
            <a:r>
              <a:rPr lang="en-US" sz="1100" dirty="0">
                <a:ea typeface="+mn-lt"/>
                <a:cs typeface="+mn-lt"/>
              </a:rPr>
              <a:t>s5.size2</a:t>
            </a:r>
            <a:r>
              <a:rPr lang="en-US" sz="1100">
                <a:ea typeface="+mn-lt"/>
                <a:cs typeface="+mn-lt"/>
              </a:rPr>
              <a:t>, </a:t>
            </a:r>
            <a:r>
              <a:rPr lang="en-US" sz="1100" dirty="0">
                <a:ea typeface="+mn-lt"/>
                <a:cs typeface="+mn-lt"/>
              </a:rPr>
              <a:t>s5.position[(6, 6</a:t>
            </a:r>
            <a:r>
              <a:rPr lang="en-US" sz="1100">
                <a:ea typeface="+mn-lt"/>
                <a:cs typeface="+mn-lt"/>
              </a:rPr>
              <a:t>)], </a:t>
            </a:r>
            <a:r>
              <a:rPr lang="en-US" sz="1100" dirty="0">
                <a:ea typeface="+mn-lt"/>
                <a:cs typeface="+mn-lt"/>
              </a:rPr>
              <a:t>s5.orientation is false</a:t>
            </a:r>
            <a:endParaRPr lang="en-US" sz="1100">
              <a:ea typeface="+mn-lt"/>
              <a:cs typeface="+mn-lt"/>
            </a:endParaRPr>
          </a:p>
          <a:p>
            <a:pPr marL="171450" indent="-171450">
              <a:buFont typeface="Arial"/>
              <a:buChar char="•"/>
            </a:pPr>
            <a:endParaRPr lang="en-US" sz="1100">
              <a:ea typeface="+mn-lt"/>
              <a:cs typeface="+mn-lt"/>
            </a:endParaRPr>
          </a:p>
          <a:p>
            <a:r>
              <a:rPr lang="en-US" sz="1100">
                <a:ea typeface="+mn-lt"/>
                <a:cs typeface="+mn-lt"/>
              </a:rPr>
              <a:t>The areas surrounding the ship (highlighted in blue) are restricted such that no other ship may occupy the space.</a:t>
            </a:r>
          </a:p>
          <a:p>
            <a:pPr marL="171450" indent="-171450">
              <a:buFont typeface="Arial,Sans-Serif"/>
              <a:buChar char="•"/>
            </a:pPr>
            <a:endParaRPr lang="en-US" sz="1100">
              <a:ea typeface="+mn-lt"/>
              <a:cs typeface="+mn-lt"/>
            </a:endParaRPr>
          </a:p>
        </p:txBody>
      </p:sp>
      <p:pic>
        <p:nvPicPr>
          <p:cNvPr id="5" name="Picture 5" descr="A close up of text on a white surface&#10;&#10;Description automatically generated">
            <a:extLst>
              <a:ext uri="{FF2B5EF4-FFF2-40B4-BE49-F238E27FC236}">
                <a16:creationId xmlns:a16="http://schemas.microsoft.com/office/drawing/2014/main" id="{9467CF3B-7D74-41C8-AB38-6F2EB27FDB44}"/>
              </a:ext>
            </a:extLst>
          </p:cNvPr>
          <p:cNvPicPr>
            <a:picLocks noChangeAspect="1"/>
          </p:cNvPicPr>
          <p:nvPr/>
        </p:nvPicPr>
        <p:blipFill>
          <a:blip r:embed="rId2"/>
          <a:stretch>
            <a:fillRect/>
          </a:stretch>
        </p:blipFill>
        <p:spPr>
          <a:xfrm>
            <a:off x="4767695" y="1295825"/>
            <a:ext cx="3275065" cy="3215521"/>
          </a:xfrm>
          <a:prstGeom prst="rect">
            <a:avLst/>
          </a:prstGeom>
        </p:spPr>
      </p:pic>
      <p:pic>
        <p:nvPicPr>
          <p:cNvPr id="6" name="Picture 7" descr="A close up of a logo&#10;&#10;Description automatically generated">
            <a:extLst>
              <a:ext uri="{FF2B5EF4-FFF2-40B4-BE49-F238E27FC236}">
                <a16:creationId xmlns:a16="http://schemas.microsoft.com/office/drawing/2014/main" id="{893EF816-4860-4903-A880-DD167D9783B3}"/>
              </a:ext>
            </a:extLst>
          </p:cNvPr>
          <p:cNvPicPr>
            <a:picLocks noChangeAspect="1"/>
          </p:cNvPicPr>
          <p:nvPr/>
        </p:nvPicPr>
        <p:blipFill>
          <a:blip r:embed="rId3"/>
          <a:stretch>
            <a:fillRect/>
          </a:stretch>
        </p:blipFill>
        <p:spPr>
          <a:xfrm>
            <a:off x="8046644" y="1280163"/>
            <a:ext cx="3515427" cy="3341570"/>
          </a:xfrm>
          <a:prstGeom prst="rect">
            <a:avLst/>
          </a:prstGeom>
        </p:spPr>
      </p:pic>
      <p:sp>
        <p:nvSpPr>
          <p:cNvPr id="8" name="TextBox 7">
            <a:extLst>
              <a:ext uri="{FF2B5EF4-FFF2-40B4-BE49-F238E27FC236}">
                <a16:creationId xmlns:a16="http://schemas.microsoft.com/office/drawing/2014/main" id="{ED74F415-A2CC-478E-B247-2B3A353F2EAF}"/>
              </a:ext>
            </a:extLst>
          </p:cNvPr>
          <p:cNvSpPr txBox="1"/>
          <p:nvPr/>
        </p:nvSpPr>
        <p:spPr>
          <a:xfrm>
            <a:off x="8556544" y="5547217"/>
            <a:ext cx="249946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a:t> </a:t>
            </a:r>
            <a:r>
              <a:rPr lang="en-US" sz="1200">
                <a:ea typeface="+mn-lt"/>
                <a:cs typeface="+mn-lt"/>
              </a:rPr>
              <a:t>P</a:t>
            </a:r>
            <a:r>
              <a:rPr lang="en-US" sz="1200" baseline="-25000">
                <a:ea typeface="+mn-lt"/>
                <a:cs typeface="+mn-lt"/>
              </a:rPr>
              <a:t>5,3</a:t>
            </a:r>
            <a:r>
              <a:rPr lang="en-US" sz="1200">
                <a:ea typeface="+mn-lt"/>
                <a:cs typeface="+mn-lt"/>
              </a:rPr>
              <a:t> ∨ P</a:t>
            </a:r>
            <a:r>
              <a:rPr lang="en-US" sz="1200" baseline="-25000">
                <a:ea typeface="+mn-lt"/>
                <a:cs typeface="+mn-lt"/>
              </a:rPr>
              <a:t>5,4</a:t>
            </a:r>
            <a:r>
              <a:rPr lang="en-US" sz="1200">
                <a:ea typeface="+mn-lt"/>
                <a:cs typeface="+mn-lt"/>
              </a:rPr>
              <a:t> ∨ P</a:t>
            </a:r>
            <a:r>
              <a:rPr lang="en-US" sz="1200" baseline="-25000">
                <a:ea typeface="+mn-lt"/>
                <a:cs typeface="+mn-lt"/>
              </a:rPr>
              <a:t>5,8</a:t>
            </a:r>
            <a:r>
              <a:rPr lang="en-US" sz="1200">
                <a:ea typeface="+mn-lt"/>
                <a:cs typeface="+mn-lt"/>
              </a:rPr>
              <a:t> ∨ P</a:t>
            </a:r>
            <a:r>
              <a:rPr lang="en-US" sz="1200" baseline="-25000">
                <a:ea typeface="+mn-lt"/>
                <a:cs typeface="+mn-lt"/>
              </a:rPr>
              <a:t>6,3</a:t>
            </a:r>
            <a:r>
              <a:rPr lang="en-US" sz="1200">
                <a:ea typeface="+mn-lt"/>
                <a:cs typeface="+mn-lt"/>
              </a:rPr>
              <a:t> ∨ P</a:t>
            </a:r>
            <a:r>
              <a:rPr lang="en-US" sz="1200" baseline="-25000">
                <a:ea typeface="+mn-lt"/>
                <a:cs typeface="+mn-lt"/>
              </a:rPr>
              <a:t>6,4</a:t>
            </a:r>
            <a:r>
              <a:rPr lang="en-US" sz="1200">
                <a:ea typeface="+mn-lt"/>
                <a:cs typeface="+mn-lt"/>
              </a:rPr>
              <a:t> ∨ P</a:t>
            </a:r>
            <a:r>
              <a:rPr lang="en-US" sz="1200" baseline="-25000">
                <a:ea typeface="+mn-lt"/>
                <a:cs typeface="+mn-lt"/>
              </a:rPr>
              <a:t>6,8</a:t>
            </a:r>
            <a:r>
              <a:rPr lang="en-US" sz="1200">
                <a:ea typeface="+mn-lt"/>
                <a:cs typeface="+mn-lt"/>
              </a:rPr>
              <a:t> ∨ P</a:t>
            </a:r>
            <a:r>
              <a:rPr lang="en-US" sz="1200" baseline="-25000">
                <a:ea typeface="+mn-lt"/>
                <a:cs typeface="+mn-lt"/>
              </a:rPr>
              <a:t>7,4</a:t>
            </a:r>
            <a:r>
              <a:rPr lang="en-US" sz="1200">
                <a:ea typeface="+mn-lt"/>
                <a:cs typeface="+mn-lt"/>
              </a:rPr>
              <a:t> ∨ P</a:t>
            </a:r>
            <a:r>
              <a:rPr lang="en-US" sz="1200" baseline="-25000">
                <a:ea typeface="+mn-lt"/>
                <a:cs typeface="+mn-lt"/>
              </a:rPr>
              <a:t>7,8</a:t>
            </a:r>
            <a:r>
              <a:rPr lang="en-US" sz="1200">
                <a:ea typeface="+mn-lt"/>
                <a:cs typeface="+mn-lt"/>
              </a:rPr>
              <a:t> ∨ P</a:t>
            </a:r>
            <a:r>
              <a:rPr lang="en-US" sz="1200" baseline="-25000">
                <a:ea typeface="+mn-lt"/>
                <a:cs typeface="+mn-lt"/>
              </a:rPr>
              <a:t>10,1</a:t>
            </a:r>
            <a:r>
              <a:rPr lang="en-US" sz="1200">
                <a:ea typeface="+mn-lt"/>
                <a:cs typeface="+mn-lt"/>
              </a:rPr>
              <a:t> ∨ P</a:t>
            </a:r>
            <a:r>
              <a:rPr lang="en-US" sz="1200" baseline="-25000">
                <a:ea typeface="+mn-lt"/>
                <a:cs typeface="+mn-lt"/>
              </a:rPr>
              <a:t>10,2</a:t>
            </a:r>
          </a:p>
        </p:txBody>
      </p:sp>
      <p:sp>
        <p:nvSpPr>
          <p:cNvPr id="25" name="TextBox 24">
            <a:extLst>
              <a:ext uri="{FF2B5EF4-FFF2-40B4-BE49-F238E27FC236}">
                <a16:creationId xmlns:a16="http://schemas.microsoft.com/office/drawing/2014/main" id="{F504C5B0-7C8F-4741-95CC-5047E8BFA556}"/>
              </a:ext>
            </a:extLst>
          </p:cNvPr>
          <p:cNvSpPr txBox="1"/>
          <p:nvPr/>
        </p:nvSpPr>
        <p:spPr>
          <a:xfrm>
            <a:off x="8260680" y="4513371"/>
            <a:ext cx="3086599" cy="178510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a:t>In the example above:</a:t>
            </a:r>
          </a:p>
          <a:p>
            <a:endParaRPr lang="en-US" sz="1100"/>
          </a:p>
          <a:p>
            <a:r>
              <a:rPr lang="en-US" sz="1100"/>
              <a:t>The restricted spaces surrounding the ships have been highlighted in blue. If we want to add a new destroyer ship (size2) to the board, the constraints allow for the positions:</a:t>
            </a:r>
          </a:p>
          <a:p>
            <a:endParaRPr lang="en-US" sz="1100">
              <a:ea typeface="+mn-lt"/>
              <a:cs typeface="+mn-lt"/>
            </a:endParaRPr>
          </a:p>
          <a:p>
            <a:endParaRPr lang="en-US" sz="1100">
              <a:ea typeface="+mn-lt"/>
              <a:cs typeface="+mn-lt"/>
            </a:endParaRPr>
          </a:p>
          <a:p>
            <a:endParaRPr lang="en-US" sz="1100">
              <a:ea typeface="+mn-lt"/>
              <a:cs typeface="+mn-lt"/>
            </a:endParaRPr>
          </a:p>
          <a:p>
            <a:r>
              <a:rPr lang="en-US" sz="1100">
                <a:ea typeface="+mn-lt"/>
                <a:cs typeface="+mn-lt"/>
              </a:rPr>
              <a:t>where </a:t>
            </a:r>
            <a:r>
              <a:rPr lang="en-US" sz="1100" err="1">
                <a:ea typeface="+mn-lt"/>
                <a:cs typeface="+mn-lt"/>
              </a:rPr>
              <a:t>Pi,j</a:t>
            </a:r>
            <a:r>
              <a:rPr lang="en-US" sz="1100">
                <a:ea typeface="+mn-lt"/>
                <a:cs typeface="+mn-lt"/>
              </a:rPr>
              <a:t>: </a:t>
            </a:r>
            <a:r>
              <a:rPr lang="en-US" sz="1100" err="1">
                <a:ea typeface="+mn-lt"/>
                <a:cs typeface="+mn-lt"/>
              </a:rPr>
              <a:t>i</a:t>
            </a:r>
            <a:r>
              <a:rPr lang="en-US" sz="1100">
                <a:ea typeface="+mn-lt"/>
                <a:cs typeface="+mn-lt"/>
              </a:rPr>
              <a:t> is row number, j is column number</a:t>
            </a:r>
          </a:p>
        </p:txBody>
      </p:sp>
      <p:sp>
        <p:nvSpPr>
          <p:cNvPr id="9" name="TextBox 8">
            <a:extLst>
              <a:ext uri="{FF2B5EF4-FFF2-40B4-BE49-F238E27FC236}">
                <a16:creationId xmlns:a16="http://schemas.microsoft.com/office/drawing/2014/main" id="{819A449C-25AE-4546-9C57-451BC807E049}"/>
              </a:ext>
            </a:extLst>
          </p:cNvPr>
          <p:cNvSpPr txBox="1"/>
          <p:nvPr/>
        </p:nvSpPr>
        <p:spPr>
          <a:xfrm>
            <a:off x="3251541" y="1052481"/>
            <a:ext cx="6599226" cy="2308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00" b="1" cap="all">
                <a:solidFill>
                  <a:srgbClr val="FF0000"/>
                </a:solidFill>
                <a:latin typeface="Century Schoolbook"/>
              </a:rPr>
              <a:t>*Note: LOOKING FOR A NICER WAY TO EXPRESS CONSTRAINTS</a:t>
            </a:r>
            <a:endParaRPr lang="en-CA" sz="900" b="1">
              <a:latin typeface="Century Schoolbook"/>
            </a:endParaRPr>
          </a:p>
        </p:txBody>
      </p:sp>
    </p:spTree>
    <p:extLst>
      <p:ext uri="{BB962C8B-B14F-4D97-AF65-F5344CB8AC3E}">
        <p14:creationId xmlns:p14="http://schemas.microsoft.com/office/powerpoint/2010/main" val="26988022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0D5C2-D1E5-47A2-BD3E-BE04399A91F3}"/>
              </a:ext>
            </a:extLst>
          </p:cNvPr>
          <p:cNvSpPr>
            <a:spLocks noGrp="1"/>
          </p:cNvSpPr>
          <p:nvPr>
            <p:ph type="title"/>
          </p:nvPr>
        </p:nvSpPr>
        <p:spPr/>
        <p:txBody>
          <a:bodyPr/>
          <a:lstStyle/>
          <a:p>
            <a:r>
              <a:rPr lang="en-US"/>
              <a:t>Model Exploration</a:t>
            </a:r>
            <a:endParaRPr lang="en-CA"/>
          </a:p>
        </p:txBody>
      </p:sp>
      <p:sp>
        <p:nvSpPr>
          <p:cNvPr id="3" name="Content Placeholder 2">
            <a:extLst>
              <a:ext uri="{FF2B5EF4-FFF2-40B4-BE49-F238E27FC236}">
                <a16:creationId xmlns:a16="http://schemas.microsoft.com/office/drawing/2014/main" id="{FA7DFAF3-0CA1-4F62-8BAE-D5E6FE2EDFE7}"/>
              </a:ext>
            </a:extLst>
          </p:cNvPr>
          <p:cNvSpPr>
            <a:spLocks noGrp="1"/>
          </p:cNvSpPr>
          <p:nvPr>
            <p:ph idx="1"/>
          </p:nvPr>
        </p:nvSpPr>
        <p:spPr/>
        <p:txBody>
          <a:bodyPr/>
          <a:lstStyle/>
          <a:p>
            <a:pPr marL="305435" indent="-305435"/>
            <a:r>
              <a:rPr lang="en-US" dirty="0"/>
              <a:t>List all the ways that you have explored your model. - counting number hits, possible ship placements</a:t>
            </a:r>
          </a:p>
          <a:p>
            <a:pPr marL="305435" indent="-305435"/>
            <a:r>
              <a:rPr lang="en-US" dirty="0"/>
              <a:t>Include not only the final version, but intermediate versions as well.</a:t>
            </a:r>
          </a:p>
        </p:txBody>
      </p:sp>
    </p:spTree>
    <p:extLst>
      <p:ext uri="{BB962C8B-B14F-4D97-AF65-F5344CB8AC3E}">
        <p14:creationId xmlns:p14="http://schemas.microsoft.com/office/powerpoint/2010/main" val="32313082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0D5C2-D1E5-47A2-BD3E-BE04399A91F3}"/>
              </a:ext>
            </a:extLst>
          </p:cNvPr>
          <p:cNvSpPr>
            <a:spLocks noGrp="1"/>
          </p:cNvSpPr>
          <p:nvPr>
            <p:ph type="title"/>
          </p:nvPr>
        </p:nvSpPr>
        <p:spPr/>
        <p:txBody>
          <a:bodyPr/>
          <a:lstStyle/>
          <a:p>
            <a:r>
              <a:rPr lang="en-US" dirty="0"/>
              <a:t>First-Order Extension </a:t>
            </a:r>
            <a:endParaRPr lang="en-CA"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A7DFAF3-0CA1-4F62-8BAE-D5E6FE2EDFE7}"/>
                  </a:ext>
                </a:extLst>
              </p:cNvPr>
              <p:cNvSpPr>
                <a:spLocks noGrp="1"/>
              </p:cNvSpPr>
              <p:nvPr>
                <p:ph idx="1"/>
              </p:nvPr>
            </p:nvSpPr>
            <p:spPr/>
            <p:txBody>
              <a:bodyPr>
                <a:normAutofit fontScale="92500" lnSpcReduction="20000"/>
              </a:bodyPr>
              <a:lstStyle/>
              <a:p>
                <a:r>
                  <a:rPr lang="en-US" dirty="0"/>
                  <a:t>the Battleship model in a predicate logic setting could be extended in the following scenarios:</a:t>
                </a:r>
              </a:p>
              <a:p>
                <a:r>
                  <a:rPr lang="en-US" dirty="0"/>
                  <a:t>To quantify the ship variable for a statement, or predicate, we can claim a that statement holds for all values of that quantity. So, for all ships s in the set of O players own ships, the formula P(x) placed is true</a:t>
                </a:r>
              </a:p>
              <a:p>
                <a14:m>
                  <m:oMath xmlns:m="http://schemas.openxmlformats.org/officeDocument/2006/math">
                    <m:r>
                      <a:rPr lang="en-US" i="1" smtClean="0">
                        <a:latin typeface="Cambria Math" panose="02040503050406030204" pitchFamily="18" charset="0"/>
                        <a:ea typeface="Cambria Math" panose="02040503050406030204" pitchFamily="18" charset="0"/>
                      </a:rPr>
                      <m:t>∀</m:t>
                    </m:r>
                    <m:r>
                      <a:rPr lang="en-CA" b="0" i="1" smtClean="0">
                        <a:latin typeface="Cambria Math" panose="02040503050406030204" pitchFamily="18" charset="0"/>
                        <a:ea typeface="Cambria Math" panose="02040503050406030204" pitchFamily="18" charset="0"/>
                      </a:rPr>
                      <m:t>𝑠</m:t>
                    </m:r>
                    <m:r>
                      <a:rPr lang="en-CA" b="0" i="1" smtClean="0">
                        <a:latin typeface="Cambria Math" panose="02040503050406030204" pitchFamily="18" charset="0"/>
                        <a:ea typeface="Cambria Math" panose="02040503050406030204" pitchFamily="18" charset="0"/>
                      </a:rPr>
                      <m:t> </m:t>
                    </m:r>
                    <m:r>
                      <a:rPr lang="en-CA" b="0" i="1" smtClean="0">
                        <a:latin typeface="Cambria Math" panose="02040503050406030204" pitchFamily="18" charset="0"/>
                        <a:ea typeface="Cambria Math" panose="02040503050406030204" pitchFamily="18" charset="0"/>
                      </a:rPr>
                      <m:t>𝑂</m:t>
                    </m:r>
                    <m:r>
                      <a:rPr lang="en-CA" b="0" i="1" smtClean="0">
                        <a:latin typeface="Cambria Math" panose="02040503050406030204" pitchFamily="18" charset="0"/>
                        <a:ea typeface="Cambria Math" panose="02040503050406030204" pitchFamily="18" charset="0"/>
                      </a:rPr>
                      <m:t>, </m:t>
                    </m:r>
                    <m:r>
                      <a:rPr lang="en-CA" b="0" i="1" smtClean="0">
                        <a:latin typeface="Cambria Math" panose="02040503050406030204" pitchFamily="18" charset="0"/>
                        <a:ea typeface="Cambria Math" panose="02040503050406030204" pitchFamily="18" charset="0"/>
                      </a:rPr>
                      <m:t>𝑃</m:t>
                    </m:r>
                    <m:d>
                      <m:dPr>
                        <m:ctrlPr>
                          <a:rPr lang="en-CA" b="0" i="1" smtClean="0">
                            <a:latin typeface="Cambria Math" panose="02040503050406030204" pitchFamily="18" charset="0"/>
                            <a:ea typeface="Cambria Math" panose="02040503050406030204" pitchFamily="18" charset="0"/>
                          </a:rPr>
                        </m:ctrlPr>
                      </m:dPr>
                      <m:e>
                        <m:r>
                          <a:rPr lang="en-CA" b="0" i="1" smtClean="0">
                            <a:latin typeface="Cambria Math" panose="02040503050406030204" pitchFamily="18" charset="0"/>
                            <a:ea typeface="Cambria Math" panose="02040503050406030204" pitchFamily="18" charset="0"/>
                          </a:rPr>
                          <m:t>𝑥</m:t>
                        </m:r>
                      </m:e>
                    </m:d>
                  </m:oMath>
                </a14:m>
                <a:r>
                  <a:rPr lang="en-US" dirty="0"/>
                  <a:t>; P(x)= s1 ^ s2 ^ s3 …^</a:t>
                </a:r>
                <a:r>
                  <a:rPr lang="en-US" dirty="0" err="1"/>
                  <a:t>si</a:t>
                </a:r>
                <a:r>
                  <a:rPr lang="en-US" dirty="0"/>
                  <a:t> </a:t>
                </a:r>
                <a14:m>
                  <m:oMath xmlns:m="http://schemas.openxmlformats.org/officeDocument/2006/math">
                    <m:r>
                      <a:rPr lang="en-US" i="1">
                        <a:latin typeface="Cambria Math" panose="02040503050406030204" pitchFamily="18" charset="0"/>
                        <a:ea typeface="Cambria Math" panose="02040503050406030204" pitchFamily="18" charset="0"/>
                      </a:rPr>
                      <m:t>∀</m:t>
                    </m:r>
                  </m:oMath>
                </a14:m>
                <a:r>
                  <a:rPr lang="en-US" dirty="0"/>
                  <a:t>i</a:t>
                </a:r>
              </a:p>
              <a:p>
                <a:r>
                  <a:rPr lang="en-US" dirty="0"/>
                  <a:t>So, for all ships s in the set of E enemy players ships, the formula P(x) placed is true</a:t>
                </a:r>
              </a:p>
              <a:p>
                <a14:m>
                  <m:oMath xmlns:m="http://schemas.openxmlformats.org/officeDocument/2006/math">
                    <m:r>
                      <a:rPr lang="en-US" i="1" smtClean="0">
                        <a:latin typeface="Cambria Math" panose="02040503050406030204" pitchFamily="18" charset="0"/>
                        <a:ea typeface="Cambria Math" panose="02040503050406030204" pitchFamily="18" charset="0"/>
                      </a:rPr>
                      <m:t>∀</m:t>
                    </m:r>
                    <m:r>
                      <a:rPr lang="en-CA" b="0" i="1" smtClean="0">
                        <a:latin typeface="Cambria Math" panose="02040503050406030204" pitchFamily="18" charset="0"/>
                        <a:ea typeface="Cambria Math" panose="02040503050406030204" pitchFamily="18" charset="0"/>
                      </a:rPr>
                      <m:t>𝑠</m:t>
                    </m:r>
                    <m:r>
                      <a:rPr lang="en-CA" b="0" i="1" smtClean="0">
                        <a:latin typeface="Cambria Math" panose="02040503050406030204" pitchFamily="18" charset="0"/>
                        <a:ea typeface="Cambria Math" panose="02040503050406030204" pitchFamily="18" charset="0"/>
                      </a:rPr>
                      <m:t> </m:t>
                    </m:r>
                    <m:r>
                      <a:rPr lang="en-CA" b="0" i="1" smtClean="0">
                        <a:latin typeface="Cambria Math" panose="02040503050406030204" pitchFamily="18" charset="0"/>
                        <a:ea typeface="Cambria Math" panose="02040503050406030204" pitchFamily="18" charset="0"/>
                      </a:rPr>
                      <m:t>𝐸</m:t>
                    </m:r>
                    <m:r>
                      <a:rPr lang="en-CA" b="0" i="1" smtClean="0">
                        <a:latin typeface="Cambria Math" panose="02040503050406030204" pitchFamily="18" charset="0"/>
                        <a:ea typeface="Cambria Math" panose="02040503050406030204" pitchFamily="18" charset="0"/>
                      </a:rPr>
                      <m:t>, </m:t>
                    </m:r>
                    <m:r>
                      <a:rPr lang="en-CA" b="0" i="1" smtClean="0">
                        <a:latin typeface="Cambria Math" panose="02040503050406030204" pitchFamily="18" charset="0"/>
                        <a:ea typeface="Cambria Math" panose="02040503050406030204" pitchFamily="18" charset="0"/>
                      </a:rPr>
                      <m:t>𝑃</m:t>
                    </m:r>
                    <m:d>
                      <m:dPr>
                        <m:ctrlPr>
                          <a:rPr lang="en-CA" b="0" i="1" smtClean="0">
                            <a:latin typeface="Cambria Math" panose="02040503050406030204" pitchFamily="18" charset="0"/>
                            <a:ea typeface="Cambria Math" panose="02040503050406030204" pitchFamily="18" charset="0"/>
                          </a:rPr>
                        </m:ctrlPr>
                      </m:dPr>
                      <m:e>
                        <m:r>
                          <a:rPr lang="en-CA" b="0" i="1" smtClean="0">
                            <a:latin typeface="Cambria Math" panose="02040503050406030204" pitchFamily="18" charset="0"/>
                            <a:ea typeface="Cambria Math" panose="02040503050406030204" pitchFamily="18" charset="0"/>
                          </a:rPr>
                          <m:t>𝑥</m:t>
                        </m:r>
                      </m:e>
                    </m:d>
                  </m:oMath>
                </a14:m>
                <a:r>
                  <a:rPr lang="en-US" dirty="0"/>
                  <a:t>; P(x)= s1 ^ s2 ^ s3 …^</a:t>
                </a:r>
                <a:r>
                  <a:rPr lang="en-US" dirty="0" err="1"/>
                  <a:t>si</a:t>
                </a:r>
                <a:r>
                  <a:rPr lang="en-US" dirty="0"/>
                  <a:t> </a:t>
                </a:r>
                <a14:m>
                  <m:oMath xmlns:m="http://schemas.openxmlformats.org/officeDocument/2006/math">
                    <m:r>
                      <a:rPr lang="en-US" i="1">
                        <a:latin typeface="Cambria Math" panose="02040503050406030204" pitchFamily="18" charset="0"/>
                        <a:ea typeface="Cambria Math" panose="02040503050406030204" pitchFamily="18" charset="0"/>
                      </a:rPr>
                      <m:t>∀</m:t>
                    </m:r>
                  </m:oMath>
                </a14:m>
                <a:r>
                  <a:rPr lang="en-US" dirty="0"/>
                  <a:t>i</a:t>
                </a:r>
              </a:p>
              <a:p>
                <a:r>
                  <a:rPr lang="en-US" dirty="0"/>
                  <a:t>Or in terms of ships, there exists a quantity for which the statement holds (at least one). So, there exists at least one ship s in the set O of own ships such that the statement H(x), hit/ fully sunk ship is true.</a:t>
                </a:r>
              </a:p>
              <a:p>
                <a14:m>
                  <m:oMath xmlns:m="http://schemas.openxmlformats.org/officeDocument/2006/math">
                    <m:r>
                      <a:rPr lang="en-US" i="1" dirty="0" smtClean="0">
                        <a:latin typeface="Cambria Math" panose="02040503050406030204" pitchFamily="18" charset="0"/>
                      </a:rPr>
                      <m:t>∃</m:t>
                    </m:r>
                    <m:r>
                      <a:rPr lang="en-US" i="1" dirty="0" smtClean="0">
                        <a:latin typeface="Cambria Math" panose="02040503050406030204" pitchFamily="18" charset="0"/>
                      </a:rPr>
                      <m:t>𝑠</m:t>
                    </m:r>
                    <m:r>
                      <a:rPr lang="en-US" i="1" dirty="0">
                        <a:latin typeface="Cambria Math" panose="02040503050406030204" pitchFamily="18" charset="0"/>
                      </a:rPr>
                      <m:t>∈</m:t>
                    </m:r>
                    <m:r>
                      <a:rPr lang="en-US" i="1" dirty="0" smtClean="0">
                        <a:latin typeface="Cambria Math" panose="02040503050406030204" pitchFamily="18" charset="0"/>
                      </a:rPr>
                      <m:t>𝑂</m:t>
                    </m:r>
                    <m:r>
                      <a:rPr lang="en-US" i="1" dirty="0" smtClean="0">
                        <a:latin typeface="Cambria Math" panose="02040503050406030204" pitchFamily="18" charset="0"/>
                      </a:rPr>
                      <m:t>,  </m:t>
                    </m:r>
                    <m:r>
                      <a:rPr lang="en-US" i="1" dirty="0" smtClean="0">
                        <a:latin typeface="Cambria Math" panose="02040503050406030204" pitchFamily="18" charset="0"/>
                      </a:rPr>
                      <m:t>𝐻</m:t>
                    </m:r>
                    <m:r>
                      <a:rPr lang="en-US" i="1" dirty="0" smtClean="0">
                        <a:latin typeface="Cambria Math" panose="02040503050406030204" pitchFamily="18" charset="0"/>
                      </a:rPr>
                      <m:t>(</m:t>
                    </m:r>
                    <m:r>
                      <a:rPr lang="en-US" i="1" dirty="0" smtClean="0">
                        <a:latin typeface="Cambria Math" panose="02040503050406030204" pitchFamily="18" charset="0"/>
                      </a:rPr>
                      <m:t>𝑠</m:t>
                    </m:r>
                    <m:r>
                      <a:rPr lang="en-US" i="1" dirty="0" smtClean="0">
                        <a:latin typeface="Cambria Math" panose="02040503050406030204" pitchFamily="18" charset="0"/>
                      </a:rPr>
                      <m:t>)</m:t>
                    </m:r>
                  </m:oMath>
                </a14:m>
                <a:r>
                  <a:rPr lang="en-US" dirty="0"/>
                  <a:t> </a:t>
                </a:r>
              </a:p>
              <a:p>
                <a:r>
                  <a:rPr lang="en-US" dirty="0"/>
                  <a:t>So, there exists at least one ship s in the set E of enemy ships such that the statement H(x), hit/ fully sunk ship is true.</a:t>
                </a:r>
              </a:p>
              <a:p>
                <a14:m>
                  <m:oMath xmlns:m="http://schemas.openxmlformats.org/officeDocument/2006/math">
                    <m:r>
                      <a:rPr lang="en-US" i="1" dirty="0" smtClean="0">
                        <a:latin typeface="Cambria Math" panose="02040503050406030204" pitchFamily="18" charset="0"/>
                      </a:rPr>
                      <m:t>∃</m:t>
                    </m:r>
                    <m:r>
                      <a:rPr lang="en-US" i="1" dirty="0" smtClean="0">
                        <a:latin typeface="Cambria Math" panose="02040503050406030204" pitchFamily="18" charset="0"/>
                      </a:rPr>
                      <m:t>𝑠</m:t>
                    </m:r>
                    <m:r>
                      <a:rPr lang="en-US" i="1" dirty="0" smtClean="0">
                        <a:latin typeface="Cambria Math" panose="02040503050406030204" pitchFamily="18" charset="0"/>
                      </a:rPr>
                      <m:t> ∈ </m:t>
                    </m:r>
                    <m:r>
                      <a:rPr lang="en-US" i="1" dirty="0" smtClean="0">
                        <a:latin typeface="Cambria Math" panose="02040503050406030204" pitchFamily="18" charset="0"/>
                      </a:rPr>
                      <m:t>𝐸</m:t>
                    </m:r>
                    <m:r>
                      <a:rPr lang="en-US" i="1" dirty="0" smtClean="0">
                        <a:latin typeface="Cambria Math" panose="02040503050406030204" pitchFamily="18" charset="0"/>
                      </a:rPr>
                      <m:t>,  </m:t>
                    </m:r>
                    <m:r>
                      <a:rPr lang="en-US" i="1" dirty="0" smtClean="0">
                        <a:latin typeface="Cambria Math" panose="02040503050406030204" pitchFamily="18" charset="0"/>
                      </a:rPr>
                      <m:t>𝐻</m:t>
                    </m:r>
                    <m:r>
                      <a:rPr lang="en-US" i="1" dirty="0" smtClean="0">
                        <a:latin typeface="Cambria Math" panose="02040503050406030204" pitchFamily="18" charset="0"/>
                      </a:rPr>
                      <m:t>(</m:t>
                    </m:r>
                    <m:r>
                      <a:rPr lang="en-US" i="1" dirty="0" smtClean="0">
                        <a:latin typeface="Cambria Math" panose="02040503050406030204" pitchFamily="18" charset="0"/>
                      </a:rPr>
                      <m:t>𝑠</m:t>
                    </m:r>
                    <m:r>
                      <a:rPr lang="en-US" i="1" dirty="0" smtClean="0">
                        <a:latin typeface="Cambria Math" panose="02040503050406030204" pitchFamily="18" charset="0"/>
                      </a:rPr>
                      <m:t>)</m:t>
                    </m:r>
                  </m:oMath>
                </a14:m>
                <a:endParaRPr lang="en-US" dirty="0"/>
              </a:p>
            </p:txBody>
          </p:sp>
        </mc:Choice>
        <mc:Fallback>
          <p:sp>
            <p:nvSpPr>
              <p:cNvPr id="3" name="Content Placeholder 2">
                <a:extLst>
                  <a:ext uri="{FF2B5EF4-FFF2-40B4-BE49-F238E27FC236}">
                    <a16:creationId xmlns:a16="http://schemas.microsoft.com/office/drawing/2014/main" id="{FA7DFAF3-0CA1-4F62-8BAE-D5E6FE2EDFE7}"/>
                  </a:ext>
                </a:extLst>
              </p:cNvPr>
              <p:cNvSpPr>
                <a:spLocks noGrp="1" noRot="1" noChangeAspect="1" noMove="1" noResize="1" noEditPoints="1" noAdjustHandles="1" noChangeArrowheads="1" noChangeShapeType="1" noTextEdit="1"/>
              </p:cNvSpPr>
              <p:nvPr>
                <p:ph idx="1"/>
              </p:nvPr>
            </p:nvSpPr>
            <p:spPr>
              <a:blipFill>
                <a:blip r:embed="rId2"/>
                <a:stretch>
                  <a:fillRect l="-110" b="-168"/>
                </a:stretch>
              </a:blipFill>
            </p:spPr>
            <p:txBody>
              <a:bodyPr/>
              <a:lstStyle/>
              <a:p>
                <a:r>
                  <a:rPr lang="en-CA">
                    <a:noFill/>
                  </a:rPr>
                  <a:t> </a:t>
                </a:r>
              </a:p>
            </p:txBody>
          </p:sp>
        </mc:Fallback>
      </mc:AlternateContent>
    </p:spTree>
    <p:extLst>
      <p:ext uri="{BB962C8B-B14F-4D97-AF65-F5344CB8AC3E}">
        <p14:creationId xmlns:p14="http://schemas.microsoft.com/office/powerpoint/2010/main" val="3120872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0D5C2-D1E5-47A2-BD3E-BE04399A91F3}"/>
              </a:ext>
            </a:extLst>
          </p:cNvPr>
          <p:cNvSpPr>
            <a:spLocks noGrp="1"/>
          </p:cNvSpPr>
          <p:nvPr>
            <p:ph type="title"/>
          </p:nvPr>
        </p:nvSpPr>
        <p:spPr>
          <a:xfrm>
            <a:off x="581192" y="753297"/>
            <a:ext cx="11029616" cy="1188720"/>
          </a:xfrm>
        </p:spPr>
        <p:txBody>
          <a:bodyPr vert="horz" lIns="91440" tIns="45720" rIns="91440" bIns="45720" rtlCol="0" anchor="t">
            <a:normAutofit/>
          </a:bodyPr>
          <a:lstStyle/>
          <a:p>
            <a:r>
              <a:rPr lang="en-US" dirty="0"/>
              <a:t>Jape </a:t>
            </a:r>
            <a:endParaRPr lang="en-CA" dirty="0"/>
          </a:p>
        </p:txBody>
      </p:sp>
      <p:sp>
        <p:nvSpPr>
          <p:cNvPr id="3" name="Content Placeholder 2">
            <a:extLst>
              <a:ext uri="{FF2B5EF4-FFF2-40B4-BE49-F238E27FC236}">
                <a16:creationId xmlns:a16="http://schemas.microsoft.com/office/drawing/2014/main" id="{FA7DFAF3-0CA1-4F62-8BAE-D5E6FE2EDFE7}"/>
              </a:ext>
            </a:extLst>
          </p:cNvPr>
          <p:cNvSpPr>
            <a:spLocks noGrp="1"/>
          </p:cNvSpPr>
          <p:nvPr>
            <p:ph idx="1"/>
          </p:nvPr>
        </p:nvSpPr>
        <p:spPr>
          <a:xfrm>
            <a:off x="581192" y="1420114"/>
            <a:ext cx="8129782" cy="1676570"/>
          </a:xfrm>
        </p:spPr>
        <p:txBody>
          <a:bodyPr vert="horz" lIns="91440" tIns="45720" rIns="91440" bIns="45720" rtlCol="0" anchor="t">
            <a:normAutofit/>
          </a:bodyPr>
          <a:lstStyle/>
          <a:p>
            <a:pPr marL="305435" indent="-305435"/>
            <a:r>
              <a:rPr lang="en-CA" b="1"/>
              <a:t>S1 </a:t>
            </a:r>
            <a:r>
              <a:rPr lang="en-CA" b="1">
                <a:ea typeface="+mn-lt"/>
                <a:cs typeface="+mn-lt"/>
              </a:rPr>
              <a:t>∧</a:t>
            </a:r>
            <a:r>
              <a:rPr lang="en-CA" b="1"/>
              <a:t> P1 </a:t>
            </a:r>
            <a:r>
              <a:rPr lang="en-CA" b="1">
                <a:ea typeface="+mn-lt"/>
                <a:cs typeface="+mn-lt"/>
              </a:rPr>
              <a:t>∧ P2 ∧ P3 ∧ P4 ∧ P5 ⊢ ¬P6</a:t>
            </a:r>
          </a:p>
          <a:p>
            <a:pPr marL="629920" lvl="1" indent="-305435"/>
            <a:r>
              <a:rPr lang="en-CA">
                <a:ea typeface="+mn-lt"/>
                <a:cs typeface="+mn-lt"/>
              </a:rPr>
              <a:t>With this proof we want to be able to show that S1 (carrier ship of size 5) is true (correctly placed on the map) and that the spaces it occupies are also true and satisfy the constraints.</a:t>
            </a:r>
          </a:p>
          <a:p>
            <a:pPr marL="629920" lvl="1" indent="-305435"/>
            <a:r>
              <a:rPr lang="en-CA">
                <a:ea typeface="+mn-lt"/>
                <a:cs typeface="+mn-lt"/>
              </a:rPr>
              <a:t>P1-P5 are the spaces the carrier occupies, and P6 is not true for S1.</a:t>
            </a:r>
          </a:p>
          <a:p>
            <a:pPr marL="324485" lvl="1" indent="0">
              <a:buNone/>
            </a:pPr>
            <a:endParaRPr lang="en-CA">
              <a:ea typeface="+mn-lt"/>
              <a:cs typeface="+mn-lt"/>
            </a:endParaRPr>
          </a:p>
        </p:txBody>
      </p:sp>
      <p:grpSp>
        <p:nvGrpSpPr>
          <p:cNvPr id="18" name="Group 17">
            <a:extLst>
              <a:ext uri="{FF2B5EF4-FFF2-40B4-BE49-F238E27FC236}">
                <a16:creationId xmlns:a16="http://schemas.microsoft.com/office/drawing/2014/main" id="{54D11C89-93C4-4A35-A30D-D9663A4E2CA8}"/>
              </a:ext>
            </a:extLst>
          </p:cNvPr>
          <p:cNvGrpSpPr/>
          <p:nvPr/>
        </p:nvGrpSpPr>
        <p:grpSpPr>
          <a:xfrm>
            <a:off x="9117992" y="1465766"/>
            <a:ext cx="1832207" cy="392651"/>
            <a:chOff x="10398583" y="4333864"/>
            <a:chExt cx="1318917" cy="276236"/>
          </a:xfrm>
        </p:grpSpPr>
        <p:sp>
          <p:nvSpPr>
            <p:cNvPr id="6" name="Rectangle 5">
              <a:extLst>
                <a:ext uri="{FF2B5EF4-FFF2-40B4-BE49-F238E27FC236}">
                  <a16:creationId xmlns:a16="http://schemas.microsoft.com/office/drawing/2014/main" id="{2522FB2C-AB36-4D9A-A6B7-2621F7DADA0F}"/>
                </a:ext>
              </a:extLst>
            </p:cNvPr>
            <p:cNvSpPr/>
            <p:nvPr/>
          </p:nvSpPr>
          <p:spPr>
            <a:xfrm>
              <a:off x="10398583" y="4333875"/>
              <a:ext cx="257175" cy="276225"/>
            </a:xfrm>
            <a:prstGeom prst="rect">
              <a:avLst/>
            </a:prstGeom>
            <a:solidFill>
              <a:srgbClr val="006AFF">
                <a:alpha val="33000"/>
              </a:srgbClr>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0F4620D-B5FF-4767-9F66-A4EBE0B080B5}"/>
                </a:ext>
              </a:extLst>
            </p:cNvPr>
            <p:cNvSpPr/>
            <p:nvPr/>
          </p:nvSpPr>
          <p:spPr>
            <a:xfrm>
              <a:off x="10933288" y="4333866"/>
              <a:ext cx="257175" cy="276225"/>
            </a:xfrm>
            <a:prstGeom prst="rect">
              <a:avLst/>
            </a:prstGeom>
            <a:solidFill>
              <a:srgbClr val="006AFF">
                <a:alpha val="33000"/>
              </a:srgbClr>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D737533-433E-4712-94FF-D8AB1760AE4B}"/>
                </a:ext>
              </a:extLst>
            </p:cNvPr>
            <p:cNvSpPr/>
            <p:nvPr/>
          </p:nvSpPr>
          <p:spPr>
            <a:xfrm>
              <a:off x="10653706" y="4333865"/>
              <a:ext cx="276224" cy="276225"/>
            </a:xfrm>
            <a:prstGeom prst="rect">
              <a:avLst/>
            </a:prstGeom>
            <a:solidFill>
              <a:srgbClr val="006AFF">
                <a:alpha val="33000"/>
              </a:srgbClr>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5E89EF8-D7D0-4C76-AB17-62A8DFF86492}"/>
                </a:ext>
              </a:extLst>
            </p:cNvPr>
            <p:cNvSpPr/>
            <p:nvPr/>
          </p:nvSpPr>
          <p:spPr>
            <a:xfrm>
              <a:off x="11186153" y="4333874"/>
              <a:ext cx="257175" cy="276225"/>
            </a:xfrm>
            <a:prstGeom prst="rect">
              <a:avLst/>
            </a:prstGeom>
            <a:solidFill>
              <a:srgbClr val="006AFF">
                <a:alpha val="33000"/>
              </a:srgbClr>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7442289-4A81-4E49-8F30-F7D323C1EF7A}"/>
                </a:ext>
              </a:extLst>
            </p:cNvPr>
            <p:cNvSpPr/>
            <p:nvPr/>
          </p:nvSpPr>
          <p:spPr>
            <a:xfrm>
              <a:off x="11441276" y="4333864"/>
              <a:ext cx="276224" cy="276225"/>
            </a:xfrm>
            <a:prstGeom prst="rect">
              <a:avLst/>
            </a:prstGeom>
            <a:solidFill>
              <a:srgbClr val="006AFF">
                <a:alpha val="33000"/>
              </a:srgbClr>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TextBox 18">
            <a:extLst>
              <a:ext uri="{FF2B5EF4-FFF2-40B4-BE49-F238E27FC236}">
                <a16:creationId xmlns:a16="http://schemas.microsoft.com/office/drawing/2014/main" id="{ED689B25-499A-4A5D-ABB5-52F5E8CBF1F3}"/>
              </a:ext>
            </a:extLst>
          </p:cNvPr>
          <p:cNvSpPr txBox="1"/>
          <p:nvPr/>
        </p:nvSpPr>
        <p:spPr>
          <a:xfrm>
            <a:off x="9021233" y="1104900"/>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a:solidFill>
                  <a:srgbClr val="0070C0"/>
                </a:solidFill>
              </a:rPr>
              <a:t>Carrier (S1)</a:t>
            </a:r>
          </a:p>
        </p:txBody>
      </p:sp>
      <p:sp>
        <p:nvSpPr>
          <p:cNvPr id="21" name="Content Placeholder 2">
            <a:extLst>
              <a:ext uri="{FF2B5EF4-FFF2-40B4-BE49-F238E27FC236}">
                <a16:creationId xmlns:a16="http://schemas.microsoft.com/office/drawing/2014/main" id="{41C42D74-9ECD-46D5-B08D-8377D2D6DCCF}"/>
              </a:ext>
            </a:extLst>
          </p:cNvPr>
          <p:cNvSpPr txBox="1">
            <a:spLocks/>
          </p:cNvSpPr>
          <p:nvPr/>
        </p:nvSpPr>
        <p:spPr>
          <a:xfrm>
            <a:off x="516634" y="2974806"/>
            <a:ext cx="8129782" cy="956904"/>
          </a:xfrm>
          <a:prstGeom prst="rect">
            <a:avLst/>
          </a:prstGeom>
        </p:spPr>
        <p:txBody>
          <a:bodyPr vert="horz" lIns="91440" tIns="45720" rIns="91440" bIns="45720" rtlCol="0" anchor="t">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305435" indent="-305435"/>
            <a:r>
              <a:rPr lang="en-CA" b="1"/>
              <a:t>S2 </a:t>
            </a:r>
            <a:r>
              <a:rPr lang="en-CA" b="1">
                <a:ea typeface="+mn-lt"/>
                <a:cs typeface="+mn-lt"/>
              </a:rPr>
              <a:t>∧</a:t>
            </a:r>
            <a:r>
              <a:rPr lang="en-CA" b="1"/>
              <a:t> P1 </a:t>
            </a:r>
            <a:r>
              <a:rPr lang="en-CA" b="1">
                <a:ea typeface="+mn-lt"/>
                <a:cs typeface="+mn-lt"/>
              </a:rPr>
              <a:t>∧ P2 ∧ P3 ∧ P4 ⊢ ¬P5</a:t>
            </a:r>
          </a:p>
          <a:p>
            <a:pPr marL="629920" lvl="1" indent="-305435"/>
            <a:r>
              <a:rPr lang="en-CA">
                <a:ea typeface="+mn-lt"/>
                <a:cs typeface="+mn-lt"/>
              </a:rPr>
              <a:t>P1-P4 are the spaces the battleship occupies, and P5 is not true for S2.</a:t>
            </a:r>
            <a:endParaRPr lang="en-US">
              <a:ea typeface="+mn-lt"/>
              <a:cs typeface="+mn-lt"/>
            </a:endParaRPr>
          </a:p>
        </p:txBody>
      </p:sp>
      <p:sp>
        <p:nvSpPr>
          <p:cNvPr id="22" name="TextBox 21">
            <a:extLst>
              <a:ext uri="{FF2B5EF4-FFF2-40B4-BE49-F238E27FC236}">
                <a16:creationId xmlns:a16="http://schemas.microsoft.com/office/drawing/2014/main" id="{5568454B-34E3-4057-95AA-029CD7CD8138}"/>
              </a:ext>
            </a:extLst>
          </p:cNvPr>
          <p:cNvSpPr txBox="1"/>
          <p:nvPr/>
        </p:nvSpPr>
        <p:spPr>
          <a:xfrm>
            <a:off x="9084733" y="1856316"/>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P1    P2    P3   P4    P5    P6</a:t>
            </a:r>
          </a:p>
        </p:txBody>
      </p:sp>
      <p:sp>
        <p:nvSpPr>
          <p:cNvPr id="24" name="Rectangle 23">
            <a:extLst>
              <a:ext uri="{FF2B5EF4-FFF2-40B4-BE49-F238E27FC236}">
                <a16:creationId xmlns:a16="http://schemas.microsoft.com/office/drawing/2014/main" id="{7BF04BAF-18A1-4453-8964-5215ABFA73EC}"/>
              </a:ext>
            </a:extLst>
          </p:cNvPr>
          <p:cNvSpPr/>
          <p:nvPr/>
        </p:nvSpPr>
        <p:spPr>
          <a:xfrm>
            <a:off x="10946426" y="1475307"/>
            <a:ext cx="383724" cy="3926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79FE4322-584D-43F5-B572-F3F45315CC26}"/>
              </a:ext>
            </a:extLst>
          </p:cNvPr>
          <p:cNvGrpSpPr/>
          <p:nvPr/>
        </p:nvGrpSpPr>
        <p:grpSpPr>
          <a:xfrm>
            <a:off x="9091533" y="2730458"/>
            <a:ext cx="1832207" cy="392650"/>
            <a:chOff x="10398583" y="4333864"/>
            <a:chExt cx="1318917" cy="276236"/>
          </a:xfrm>
        </p:grpSpPr>
        <p:sp>
          <p:nvSpPr>
            <p:cNvPr id="26" name="Rectangle 25">
              <a:extLst>
                <a:ext uri="{FF2B5EF4-FFF2-40B4-BE49-F238E27FC236}">
                  <a16:creationId xmlns:a16="http://schemas.microsoft.com/office/drawing/2014/main" id="{484DC313-7A77-4822-BBCA-DDBC50AE9351}"/>
                </a:ext>
              </a:extLst>
            </p:cNvPr>
            <p:cNvSpPr/>
            <p:nvPr/>
          </p:nvSpPr>
          <p:spPr>
            <a:xfrm>
              <a:off x="10398583" y="4333875"/>
              <a:ext cx="257175" cy="276225"/>
            </a:xfrm>
            <a:prstGeom prst="rect">
              <a:avLst/>
            </a:prstGeom>
            <a:solidFill>
              <a:srgbClr val="40FF00">
                <a:alpha val="33000"/>
              </a:srgb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716958C2-3E49-4D19-8BA8-BF30B53FDDCF}"/>
                </a:ext>
              </a:extLst>
            </p:cNvPr>
            <p:cNvSpPr/>
            <p:nvPr/>
          </p:nvSpPr>
          <p:spPr>
            <a:xfrm>
              <a:off x="10933288" y="4333866"/>
              <a:ext cx="257175" cy="276225"/>
            </a:xfrm>
            <a:prstGeom prst="rect">
              <a:avLst/>
            </a:prstGeom>
            <a:solidFill>
              <a:srgbClr val="40FF00">
                <a:alpha val="33000"/>
              </a:srgb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60B59F7B-7150-4354-8812-EA4B4D7F3926}"/>
                </a:ext>
              </a:extLst>
            </p:cNvPr>
            <p:cNvSpPr/>
            <p:nvPr/>
          </p:nvSpPr>
          <p:spPr>
            <a:xfrm>
              <a:off x="10653706" y="4333865"/>
              <a:ext cx="276224" cy="276225"/>
            </a:xfrm>
            <a:prstGeom prst="rect">
              <a:avLst/>
            </a:prstGeom>
            <a:solidFill>
              <a:srgbClr val="40FF00">
                <a:alpha val="33000"/>
              </a:srgb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26246853-4747-4C6B-94E9-D5B04AD4C0F4}"/>
                </a:ext>
              </a:extLst>
            </p:cNvPr>
            <p:cNvSpPr/>
            <p:nvPr/>
          </p:nvSpPr>
          <p:spPr>
            <a:xfrm>
              <a:off x="11186153" y="4333874"/>
              <a:ext cx="257175" cy="276225"/>
            </a:xfrm>
            <a:prstGeom prst="rect">
              <a:avLst/>
            </a:prstGeom>
            <a:solidFill>
              <a:srgbClr val="40FF00">
                <a:alpha val="33000"/>
              </a:srgb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2174A6B1-6F2B-4B86-A504-1F235E07422D}"/>
                </a:ext>
              </a:extLst>
            </p:cNvPr>
            <p:cNvSpPr/>
            <p:nvPr/>
          </p:nvSpPr>
          <p:spPr>
            <a:xfrm>
              <a:off x="11441276" y="4333864"/>
              <a:ext cx="276224" cy="27622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TextBox 30">
            <a:extLst>
              <a:ext uri="{FF2B5EF4-FFF2-40B4-BE49-F238E27FC236}">
                <a16:creationId xmlns:a16="http://schemas.microsoft.com/office/drawing/2014/main" id="{80C231F6-C2C0-4C28-9212-CFB216A2B9B4}"/>
              </a:ext>
            </a:extLst>
          </p:cNvPr>
          <p:cNvSpPr txBox="1"/>
          <p:nvPr/>
        </p:nvSpPr>
        <p:spPr>
          <a:xfrm>
            <a:off x="8994775" y="2369607"/>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a:solidFill>
                  <a:srgbClr val="00B050"/>
                </a:solidFill>
              </a:rPr>
              <a:t>Battleship (S2)</a:t>
            </a:r>
          </a:p>
        </p:txBody>
      </p:sp>
      <p:sp>
        <p:nvSpPr>
          <p:cNvPr id="32" name="TextBox 31">
            <a:extLst>
              <a:ext uri="{FF2B5EF4-FFF2-40B4-BE49-F238E27FC236}">
                <a16:creationId xmlns:a16="http://schemas.microsoft.com/office/drawing/2014/main" id="{4237CBFE-13A0-4F12-AF26-B5C1DFA61CDE}"/>
              </a:ext>
            </a:extLst>
          </p:cNvPr>
          <p:cNvSpPr txBox="1"/>
          <p:nvPr/>
        </p:nvSpPr>
        <p:spPr>
          <a:xfrm>
            <a:off x="9058275" y="3121024"/>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P1    P2    P3   P4    P5    </a:t>
            </a:r>
          </a:p>
        </p:txBody>
      </p:sp>
      <p:sp>
        <p:nvSpPr>
          <p:cNvPr id="34" name="Content Placeholder 2">
            <a:extLst>
              <a:ext uri="{FF2B5EF4-FFF2-40B4-BE49-F238E27FC236}">
                <a16:creationId xmlns:a16="http://schemas.microsoft.com/office/drawing/2014/main" id="{2C6CE58C-E0DC-4852-84BC-67380E23C99B}"/>
              </a:ext>
            </a:extLst>
          </p:cNvPr>
          <p:cNvSpPr txBox="1">
            <a:spLocks/>
          </p:cNvSpPr>
          <p:nvPr/>
        </p:nvSpPr>
        <p:spPr>
          <a:xfrm>
            <a:off x="516633" y="3974930"/>
            <a:ext cx="8129782" cy="1496654"/>
          </a:xfrm>
          <a:prstGeom prst="rect">
            <a:avLst/>
          </a:prstGeom>
        </p:spPr>
        <p:txBody>
          <a:bodyPr vert="horz" lIns="91440" tIns="45720" rIns="91440" bIns="45720" rtlCol="0" anchor="t">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305435" indent="-305435"/>
            <a:r>
              <a:rPr lang="en-CA" b="1"/>
              <a:t>S3 </a:t>
            </a:r>
            <a:r>
              <a:rPr lang="en-CA" b="1">
                <a:ea typeface="+mn-lt"/>
                <a:cs typeface="+mn-lt"/>
              </a:rPr>
              <a:t>∧</a:t>
            </a:r>
            <a:r>
              <a:rPr lang="en-CA" b="1"/>
              <a:t> P1 </a:t>
            </a:r>
            <a:r>
              <a:rPr lang="en-CA" b="1">
                <a:ea typeface="+mn-lt"/>
                <a:cs typeface="+mn-lt"/>
              </a:rPr>
              <a:t>∧ P2 ∧ P3 ⊢ ¬P4</a:t>
            </a:r>
            <a:endParaRPr lang="en-US" b="1">
              <a:ea typeface="+mn-lt"/>
              <a:cs typeface="+mn-lt"/>
            </a:endParaRPr>
          </a:p>
          <a:p>
            <a:pPr marL="305435" indent="-305435"/>
            <a:r>
              <a:rPr lang="en-CA" b="1">
                <a:ea typeface="+mn-lt"/>
                <a:cs typeface="+mn-lt"/>
              </a:rPr>
              <a:t>S4 ∧ P1 ∧ P2 ∧ P3 ⊢ ¬P4 </a:t>
            </a:r>
            <a:endParaRPr lang="en-US" b="1"/>
          </a:p>
          <a:p>
            <a:pPr marL="629920" lvl="1" indent="-305435"/>
            <a:r>
              <a:rPr lang="en-CA">
                <a:ea typeface="+mn-lt"/>
                <a:cs typeface="+mn-lt"/>
              </a:rPr>
              <a:t>P1-P3 are the spaces the cruiser or submarine occupies, and P4 is not true for S3 or S4.</a:t>
            </a:r>
            <a:endParaRPr lang="en-US">
              <a:ea typeface="+mn-lt"/>
              <a:cs typeface="+mn-lt"/>
            </a:endParaRPr>
          </a:p>
        </p:txBody>
      </p:sp>
      <p:grpSp>
        <p:nvGrpSpPr>
          <p:cNvPr id="35" name="Group 34">
            <a:extLst>
              <a:ext uri="{FF2B5EF4-FFF2-40B4-BE49-F238E27FC236}">
                <a16:creationId xmlns:a16="http://schemas.microsoft.com/office/drawing/2014/main" id="{0D7CF82F-313A-4C5B-8F70-CF3D669335FA}"/>
              </a:ext>
            </a:extLst>
          </p:cNvPr>
          <p:cNvGrpSpPr/>
          <p:nvPr/>
        </p:nvGrpSpPr>
        <p:grpSpPr>
          <a:xfrm rot="5400000">
            <a:off x="8636451" y="4460840"/>
            <a:ext cx="1451334" cy="392649"/>
            <a:chOff x="10398583" y="4333865"/>
            <a:chExt cx="1044745" cy="276235"/>
          </a:xfrm>
        </p:grpSpPr>
        <p:sp>
          <p:nvSpPr>
            <p:cNvPr id="36" name="Rectangle 35">
              <a:extLst>
                <a:ext uri="{FF2B5EF4-FFF2-40B4-BE49-F238E27FC236}">
                  <a16:creationId xmlns:a16="http://schemas.microsoft.com/office/drawing/2014/main" id="{78E5522F-45B4-47FD-9108-2CD922393114}"/>
                </a:ext>
              </a:extLst>
            </p:cNvPr>
            <p:cNvSpPr/>
            <p:nvPr/>
          </p:nvSpPr>
          <p:spPr>
            <a:xfrm>
              <a:off x="10398583" y="4333875"/>
              <a:ext cx="257175" cy="276225"/>
            </a:xfrm>
            <a:prstGeom prst="rect">
              <a:avLst/>
            </a:prstGeom>
            <a:solidFill>
              <a:srgbClr val="FF9D00">
                <a:alpha val="38000"/>
              </a:srgbClr>
            </a:solidFill>
            <a:ln>
              <a:solidFill>
                <a:srgbClr val="FF9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76F6E826-CE16-4BC2-AFAD-5F021B9C5098}"/>
                </a:ext>
              </a:extLst>
            </p:cNvPr>
            <p:cNvSpPr/>
            <p:nvPr/>
          </p:nvSpPr>
          <p:spPr>
            <a:xfrm>
              <a:off x="10933288" y="4333866"/>
              <a:ext cx="257175" cy="276225"/>
            </a:xfrm>
            <a:prstGeom prst="rect">
              <a:avLst/>
            </a:prstGeom>
            <a:solidFill>
              <a:srgbClr val="FF9D00">
                <a:alpha val="38000"/>
              </a:srgbClr>
            </a:solidFill>
            <a:ln>
              <a:solidFill>
                <a:srgbClr val="FF9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782FC1DF-1E0D-4AB2-9BFC-530ADDE3A583}"/>
                </a:ext>
              </a:extLst>
            </p:cNvPr>
            <p:cNvSpPr/>
            <p:nvPr/>
          </p:nvSpPr>
          <p:spPr>
            <a:xfrm>
              <a:off x="10653706" y="4333865"/>
              <a:ext cx="276224" cy="276225"/>
            </a:xfrm>
            <a:prstGeom prst="rect">
              <a:avLst/>
            </a:prstGeom>
            <a:solidFill>
              <a:srgbClr val="FF9D00">
                <a:alpha val="38000"/>
              </a:srgbClr>
            </a:solidFill>
            <a:ln>
              <a:solidFill>
                <a:srgbClr val="FF9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06F9D977-BB6B-4C3D-9541-13C7498293B0}"/>
                </a:ext>
              </a:extLst>
            </p:cNvPr>
            <p:cNvSpPr/>
            <p:nvPr/>
          </p:nvSpPr>
          <p:spPr>
            <a:xfrm>
              <a:off x="11186153" y="4333874"/>
              <a:ext cx="257175" cy="27622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1" name="TextBox 40">
            <a:extLst>
              <a:ext uri="{FF2B5EF4-FFF2-40B4-BE49-F238E27FC236}">
                <a16:creationId xmlns:a16="http://schemas.microsoft.com/office/drawing/2014/main" id="{E105A095-C863-4FF1-BEB2-82D50F77E9B7}"/>
              </a:ext>
            </a:extLst>
          </p:cNvPr>
          <p:cNvSpPr txBox="1"/>
          <p:nvPr/>
        </p:nvSpPr>
        <p:spPr>
          <a:xfrm>
            <a:off x="9010649" y="3570814"/>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a:solidFill>
                  <a:srgbClr val="FF9100"/>
                </a:solidFill>
              </a:rPr>
              <a:t>Cruiser (S3)</a:t>
            </a:r>
          </a:p>
        </p:txBody>
      </p:sp>
      <p:grpSp>
        <p:nvGrpSpPr>
          <p:cNvPr id="43" name="Group 42">
            <a:extLst>
              <a:ext uri="{FF2B5EF4-FFF2-40B4-BE49-F238E27FC236}">
                <a16:creationId xmlns:a16="http://schemas.microsoft.com/office/drawing/2014/main" id="{D220EFA5-54D8-4B4A-A9CE-8E0936C53C6B}"/>
              </a:ext>
            </a:extLst>
          </p:cNvPr>
          <p:cNvGrpSpPr/>
          <p:nvPr/>
        </p:nvGrpSpPr>
        <p:grpSpPr>
          <a:xfrm rot="5400000">
            <a:off x="10102242" y="4460841"/>
            <a:ext cx="1451334" cy="392649"/>
            <a:chOff x="10398583" y="4333865"/>
            <a:chExt cx="1044745" cy="276235"/>
          </a:xfrm>
        </p:grpSpPr>
        <p:sp>
          <p:nvSpPr>
            <p:cNvPr id="44" name="Rectangle 43">
              <a:extLst>
                <a:ext uri="{FF2B5EF4-FFF2-40B4-BE49-F238E27FC236}">
                  <a16:creationId xmlns:a16="http://schemas.microsoft.com/office/drawing/2014/main" id="{EE9ECDFE-D332-4EBB-8882-881F8698C0C3}"/>
                </a:ext>
              </a:extLst>
            </p:cNvPr>
            <p:cNvSpPr/>
            <p:nvPr/>
          </p:nvSpPr>
          <p:spPr>
            <a:xfrm>
              <a:off x="10398583" y="4333875"/>
              <a:ext cx="257175" cy="276225"/>
            </a:xfrm>
            <a:prstGeom prst="rect">
              <a:avLst/>
            </a:prstGeom>
            <a:solidFill>
              <a:srgbClr val="6F00FF">
                <a:alpha val="29000"/>
              </a:srgb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2503737C-D96C-4B57-8ED7-8ED9BB9A8720}"/>
                </a:ext>
              </a:extLst>
            </p:cNvPr>
            <p:cNvSpPr/>
            <p:nvPr/>
          </p:nvSpPr>
          <p:spPr>
            <a:xfrm>
              <a:off x="10933288" y="4333866"/>
              <a:ext cx="257175" cy="276225"/>
            </a:xfrm>
            <a:prstGeom prst="rect">
              <a:avLst/>
            </a:prstGeom>
            <a:solidFill>
              <a:srgbClr val="6F00FF">
                <a:alpha val="29000"/>
              </a:srgb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55618299-CB32-4634-870C-5C3900ADC4E2}"/>
                </a:ext>
              </a:extLst>
            </p:cNvPr>
            <p:cNvSpPr/>
            <p:nvPr/>
          </p:nvSpPr>
          <p:spPr>
            <a:xfrm>
              <a:off x="10653706" y="4333865"/>
              <a:ext cx="276224" cy="276225"/>
            </a:xfrm>
            <a:prstGeom prst="rect">
              <a:avLst/>
            </a:prstGeom>
            <a:solidFill>
              <a:srgbClr val="6F00FF">
                <a:alpha val="29000"/>
              </a:srgb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AFFB535A-264B-47B9-ADCF-2AF70E5C1424}"/>
                </a:ext>
              </a:extLst>
            </p:cNvPr>
            <p:cNvSpPr/>
            <p:nvPr/>
          </p:nvSpPr>
          <p:spPr>
            <a:xfrm>
              <a:off x="11186153" y="4333874"/>
              <a:ext cx="257175" cy="27622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8" name="TextBox 47">
            <a:extLst>
              <a:ext uri="{FF2B5EF4-FFF2-40B4-BE49-F238E27FC236}">
                <a16:creationId xmlns:a16="http://schemas.microsoft.com/office/drawing/2014/main" id="{7B52F94F-E850-4C40-ABCB-0C3F09853147}"/>
              </a:ext>
            </a:extLst>
          </p:cNvPr>
          <p:cNvSpPr txBox="1"/>
          <p:nvPr/>
        </p:nvSpPr>
        <p:spPr>
          <a:xfrm>
            <a:off x="10365314" y="3570813"/>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a:solidFill>
                  <a:srgbClr val="7030A0"/>
                </a:solidFill>
              </a:rPr>
              <a:t>Submarine (S4)</a:t>
            </a:r>
          </a:p>
        </p:txBody>
      </p:sp>
      <p:sp>
        <p:nvSpPr>
          <p:cNvPr id="49" name="TextBox 48">
            <a:extLst>
              <a:ext uri="{FF2B5EF4-FFF2-40B4-BE49-F238E27FC236}">
                <a16:creationId xmlns:a16="http://schemas.microsoft.com/office/drawing/2014/main" id="{98B44E3C-4E02-409D-8496-F153F86E6AD0}"/>
              </a:ext>
            </a:extLst>
          </p:cNvPr>
          <p:cNvSpPr txBox="1"/>
          <p:nvPr/>
        </p:nvSpPr>
        <p:spPr>
          <a:xfrm>
            <a:off x="9619190" y="3930647"/>
            <a:ext cx="541867" cy="169277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300"/>
              <a:t>P1</a:t>
            </a:r>
          </a:p>
          <a:p>
            <a:endParaRPr lang="en-US" sz="1300"/>
          </a:p>
          <a:p>
            <a:r>
              <a:rPr lang="en-US" sz="1300"/>
              <a:t>P2 </a:t>
            </a:r>
          </a:p>
          <a:p>
            <a:endParaRPr lang="en-US" sz="1300"/>
          </a:p>
          <a:p>
            <a:r>
              <a:rPr lang="en-US" sz="1300"/>
              <a:t>P3 </a:t>
            </a:r>
          </a:p>
          <a:p>
            <a:endParaRPr lang="en-US" sz="1300"/>
          </a:p>
          <a:p>
            <a:r>
              <a:rPr lang="en-US" sz="1300"/>
              <a:t>P4      </a:t>
            </a:r>
          </a:p>
        </p:txBody>
      </p:sp>
      <p:sp>
        <p:nvSpPr>
          <p:cNvPr id="50" name="TextBox 49">
            <a:extLst>
              <a:ext uri="{FF2B5EF4-FFF2-40B4-BE49-F238E27FC236}">
                <a16:creationId xmlns:a16="http://schemas.microsoft.com/office/drawing/2014/main" id="{86D3BF06-0633-4092-AA99-54CCECE8ABA1}"/>
              </a:ext>
            </a:extLst>
          </p:cNvPr>
          <p:cNvSpPr txBox="1"/>
          <p:nvPr/>
        </p:nvSpPr>
        <p:spPr>
          <a:xfrm>
            <a:off x="11137898" y="3930647"/>
            <a:ext cx="541867" cy="169277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300"/>
              <a:t>P1</a:t>
            </a:r>
          </a:p>
          <a:p>
            <a:endParaRPr lang="en-US" sz="1300"/>
          </a:p>
          <a:p>
            <a:r>
              <a:rPr lang="en-US" sz="1300"/>
              <a:t>P2 </a:t>
            </a:r>
          </a:p>
          <a:p>
            <a:endParaRPr lang="en-US" sz="1300"/>
          </a:p>
          <a:p>
            <a:r>
              <a:rPr lang="en-US" sz="1300"/>
              <a:t>P3 </a:t>
            </a:r>
          </a:p>
          <a:p>
            <a:endParaRPr lang="en-US" sz="1300"/>
          </a:p>
          <a:p>
            <a:r>
              <a:rPr lang="en-US" sz="1300"/>
              <a:t>P4      </a:t>
            </a:r>
          </a:p>
        </p:txBody>
      </p:sp>
      <p:sp>
        <p:nvSpPr>
          <p:cNvPr id="51" name="Content Placeholder 2">
            <a:extLst>
              <a:ext uri="{FF2B5EF4-FFF2-40B4-BE49-F238E27FC236}">
                <a16:creationId xmlns:a16="http://schemas.microsoft.com/office/drawing/2014/main" id="{93D58608-2E05-455C-B15B-8796B94E10EA}"/>
              </a:ext>
            </a:extLst>
          </p:cNvPr>
          <p:cNvSpPr txBox="1">
            <a:spLocks/>
          </p:cNvSpPr>
          <p:nvPr/>
        </p:nvSpPr>
        <p:spPr>
          <a:xfrm>
            <a:off x="516632" y="5440722"/>
            <a:ext cx="8129782" cy="1105071"/>
          </a:xfrm>
          <a:prstGeom prst="rect">
            <a:avLst/>
          </a:prstGeom>
        </p:spPr>
        <p:txBody>
          <a:bodyPr vert="horz" lIns="91440" tIns="45720" rIns="91440" bIns="45720" rtlCol="0" anchor="t">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305435" indent="-305435"/>
            <a:r>
              <a:rPr lang="en-CA" b="1"/>
              <a:t>S5 </a:t>
            </a:r>
            <a:r>
              <a:rPr lang="en-CA" b="1">
                <a:ea typeface="+mn-lt"/>
                <a:cs typeface="+mn-lt"/>
              </a:rPr>
              <a:t>∧</a:t>
            </a:r>
            <a:r>
              <a:rPr lang="en-CA" b="1"/>
              <a:t> P1 </a:t>
            </a:r>
            <a:r>
              <a:rPr lang="en-CA" b="1">
                <a:ea typeface="+mn-lt"/>
                <a:cs typeface="+mn-lt"/>
              </a:rPr>
              <a:t>∧ P2  ⊢ ¬P3</a:t>
            </a:r>
            <a:endParaRPr lang="en-US" b="1">
              <a:ea typeface="+mn-lt"/>
              <a:cs typeface="+mn-lt"/>
            </a:endParaRPr>
          </a:p>
          <a:p>
            <a:pPr marL="629920" lvl="1" indent="-305435"/>
            <a:r>
              <a:rPr lang="en-CA">
                <a:ea typeface="+mn-lt"/>
                <a:cs typeface="+mn-lt"/>
              </a:rPr>
              <a:t>P1-P2 are the spaces the destroyer occupies, and P3 is not true for S5.</a:t>
            </a:r>
            <a:endParaRPr lang="en-US">
              <a:ea typeface="+mn-lt"/>
              <a:cs typeface="+mn-lt"/>
            </a:endParaRPr>
          </a:p>
        </p:txBody>
      </p:sp>
      <p:grpSp>
        <p:nvGrpSpPr>
          <p:cNvPr id="52" name="Group 51">
            <a:extLst>
              <a:ext uri="{FF2B5EF4-FFF2-40B4-BE49-F238E27FC236}">
                <a16:creationId xmlns:a16="http://schemas.microsoft.com/office/drawing/2014/main" id="{246A9019-DD30-4F3D-8687-0E50145C047E}"/>
              </a:ext>
            </a:extLst>
          </p:cNvPr>
          <p:cNvGrpSpPr/>
          <p:nvPr/>
        </p:nvGrpSpPr>
        <p:grpSpPr>
          <a:xfrm>
            <a:off x="9117989" y="5900173"/>
            <a:ext cx="1100060" cy="392649"/>
            <a:chOff x="10398583" y="4333865"/>
            <a:chExt cx="791880" cy="276235"/>
          </a:xfrm>
        </p:grpSpPr>
        <p:sp>
          <p:nvSpPr>
            <p:cNvPr id="53" name="Rectangle 52">
              <a:extLst>
                <a:ext uri="{FF2B5EF4-FFF2-40B4-BE49-F238E27FC236}">
                  <a16:creationId xmlns:a16="http://schemas.microsoft.com/office/drawing/2014/main" id="{E0A4AC67-780A-476B-BC6C-3DB91831D241}"/>
                </a:ext>
              </a:extLst>
            </p:cNvPr>
            <p:cNvSpPr/>
            <p:nvPr/>
          </p:nvSpPr>
          <p:spPr>
            <a:xfrm>
              <a:off x="10398583" y="4333875"/>
              <a:ext cx="257175" cy="276225"/>
            </a:xfrm>
            <a:prstGeom prst="rect">
              <a:avLst/>
            </a:prstGeom>
            <a:solidFill>
              <a:srgbClr val="FF00DD">
                <a:alpha val="37000"/>
              </a:srgbClr>
            </a:solidFill>
            <a:ln>
              <a:solidFill>
                <a:srgbClr val="FF00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485D23FA-B30D-4B62-AEC9-EF22164AFB95}"/>
                </a:ext>
              </a:extLst>
            </p:cNvPr>
            <p:cNvSpPr/>
            <p:nvPr/>
          </p:nvSpPr>
          <p:spPr>
            <a:xfrm>
              <a:off x="10933288" y="4333866"/>
              <a:ext cx="257175" cy="27622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51DED1D2-76C5-4FD9-861C-EDA3D1471238}"/>
                </a:ext>
              </a:extLst>
            </p:cNvPr>
            <p:cNvSpPr/>
            <p:nvPr/>
          </p:nvSpPr>
          <p:spPr>
            <a:xfrm>
              <a:off x="10653706" y="4333865"/>
              <a:ext cx="276224" cy="276225"/>
            </a:xfrm>
            <a:prstGeom prst="rect">
              <a:avLst/>
            </a:prstGeom>
            <a:solidFill>
              <a:srgbClr val="FF00DD">
                <a:alpha val="37000"/>
              </a:srgbClr>
            </a:solidFill>
            <a:ln>
              <a:solidFill>
                <a:srgbClr val="FF00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8" name="TextBox 57">
            <a:extLst>
              <a:ext uri="{FF2B5EF4-FFF2-40B4-BE49-F238E27FC236}">
                <a16:creationId xmlns:a16="http://schemas.microsoft.com/office/drawing/2014/main" id="{A6FB290A-1227-48F8-AC0A-BB1C510045EC}"/>
              </a:ext>
            </a:extLst>
          </p:cNvPr>
          <p:cNvSpPr txBox="1"/>
          <p:nvPr/>
        </p:nvSpPr>
        <p:spPr>
          <a:xfrm>
            <a:off x="9021232" y="5539315"/>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a:solidFill>
                  <a:srgbClr val="FF00DD"/>
                </a:solidFill>
              </a:rPr>
              <a:t>Destroyer (S5)</a:t>
            </a:r>
          </a:p>
        </p:txBody>
      </p:sp>
      <p:sp>
        <p:nvSpPr>
          <p:cNvPr id="59" name="TextBox 58">
            <a:extLst>
              <a:ext uri="{FF2B5EF4-FFF2-40B4-BE49-F238E27FC236}">
                <a16:creationId xmlns:a16="http://schemas.microsoft.com/office/drawing/2014/main" id="{97BA01D1-0975-4605-8587-441BF605134E}"/>
              </a:ext>
            </a:extLst>
          </p:cNvPr>
          <p:cNvSpPr txBox="1"/>
          <p:nvPr/>
        </p:nvSpPr>
        <p:spPr>
          <a:xfrm>
            <a:off x="9084733" y="6290732"/>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P1    P2    P3   </a:t>
            </a:r>
          </a:p>
        </p:txBody>
      </p:sp>
    </p:spTree>
    <p:extLst>
      <p:ext uri="{BB962C8B-B14F-4D97-AF65-F5344CB8AC3E}">
        <p14:creationId xmlns:p14="http://schemas.microsoft.com/office/powerpoint/2010/main" val="1931919815"/>
      </p:ext>
    </p:extLst>
  </p:cSld>
  <p:clrMapOvr>
    <a:masterClrMapping/>
  </p:clrMapOvr>
</p:sld>
</file>

<file path=ppt/theme/theme1.xml><?xml version="1.0" encoding="utf-8"?>
<a:theme xmlns:a="http://schemas.openxmlformats.org/drawingml/2006/main" name="DividendVTI">
  <a:themeElements>
    <a:clrScheme name="AnalogousFromLightSeed_2SEEDS">
      <a:dk1>
        <a:srgbClr val="000000"/>
      </a:dk1>
      <a:lt1>
        <a:srgbClr val="FFFFFF"/>
      </a:lt1>
      <a:dk2>
        <a:srgbClr val="412724"/>
      </a:dk2>
      <a:lt2>
        <a:srgbClr val="E8E4E2"/>
      </a:lt2>
      <a:accent1>
        <a:srgbClr val="7FA5BA"/>
      </a:accent1>
      <a:accent2>
        <a:srgbClr val="80A9A6"/>
      </a:accent2>
      <a:accent3>
        <a:srgbClr val="96A2C6"/>
      </a:accent3>
      <a:accent4>
        <a:srgbClr val="BA857F"/>
      </a:accent4>
      <a:accent5>
        <a:srgbClr val="B99C7E"/>
      </a:accent5>
      <a:accent6>
        <a:srgbClr val="A7A372"/>
      </a:accent6>
      <a:hlink>
        <a:srgbClr val="A7765D"/>
      </a:hlink>
      <a:folHlink>
        <a:srgbClr val="7F7F7F"/>
      </a:folHlink>
    </a:clrScheme>
    <a:fontScheme name="Dividend">
      <a:majorFont>
        <a:latin typeface="Century School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5C7AFCD8C5D9547BD80F1E40EEE08AC" ma:contentTypeVersion="7" ma:contentTypeDescription="Create a new document." ma:contentTypeScope="" ma:versionID="eb600f02768a0be3c7be5c2a1e4f2001">
  <xsd:schema xmlns:xsd="http://www.w3.org/2001/XMLSchema" xmlns:xs="http://www.w3.org/2001/XMLSchema" xmlns:p="http://schemas.microsoft.com/office/2006/metadata/properties" xmlns:ns3="9ae4111f-4ae9-477c-b4bb-953835ef05c6" xmlns:ns4="19e85b38-edf1-4e3d-804f-61b3006b3c40" targetNamespace="http://schemas.microsoft.com/office/2006/metadata/properties" ma:root="true" ma:fieldsID="58ef011bccead11bc00acc868fe6a049" ns3:_="" ns4:_="">
    <xsd:import namespace="9ae4111f-4ae9-477c-b4bb-953835ef05c6"/>
    <xsd:import namespace="19e85b38-edf1-4e3d-804f-61b3006b3c40"/>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ae4111f-4ae9-477c-b4bb-953835ef05c6"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9e85b38-edf1-4e3d-804f-61b3006b3c40"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DF0AFC4-CF45-4A9F-B197-BF2D81924F84}">
  <ds:schemaRefs>
    <ds:schemaRef ds:uri="19e85b38-edf1-4e3d-804f-61b3006b3c40"/>
    <ds:schemaRef ds:uri="9ae4111f-4ae9-477c-b4bb-953835ef05c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B3F7F6A-357F-4E69-902B-F3624CD2749C}">
  <ds:schemaRefs>
    <ds:schemaRef ds:uri="http://schemas.microsoft.com/sharepoint/v3/contenttype/forms"/>
  </ds:schemaRefs>
</ds:datastoreItem>
</file>

<file path=customXml/itemProps3.xml><?xml version="1.0" encoding="utf-8"?>
<ds:datastoreItem xmlns:ds="http://schemas.openxmlformats.org/officeDocument/2006/customXml" ds:itemID="{6975FB10-EEAA-448B-A9B0-CF1CB55835F5}">
  <ds:schemaRefs>
    <ds:schemaRef ds:uri="http://schemas.microsoft.com/office/2006/metadata/properties"/>
    <ds:schemaRef ds:uri="http://purl.org/dc/dcmitype/"/>
    <ds:schemaRef ds:uri="http://schemas.openxmlformats.org/package/2006/metadata/core-properties"/>
    <ds:schemaRef ds:uri="http://schemas.microsoft.com/office/infopath/2007/PartnerControls"/>
    <ds:schemaRef ds:uri="http://www.w3.org/XML/1998/namespace"/>
    <ds:schemaRef ds:uri="http://schemas.microsoft.com/office/2006/documentManagement/types"/>
    <ds:schemaRef ds:uri="http://purl.org/dc/elements/1.1/"/>
    <ds:schemaRef ds:uri="19e85b38-edf1-4e3d-804f-61b3006b3c40"/>
    <ds:schemaRef ds:uri="9ae4111f-4ae9-477c-b4bb-953835ef05c6"/>
    <ds:schemaRef ds:uri="http://purl.org/dc/terms/"/>
  </ds:schemaRefs>
</ds:datastoreItem>
</file>

<file path=docProps/app.xml><?xml version="1.0" encoding="utf-8"?>
<Properties xmlns="http://schemas.openxmlformats.org/officeDocument/2006/extended-properties" xmlns:vt="http://schemas.openxmlformats.org/officeDocument/2006/docPropsVTypes">
  <TotalTime>1453</TotalTime>
  <Words>2069</Words>
  <Application>Microsoft Office PowerPoint</Application>
  <PresentationFormat>Widescreen</PresentationFormat>
  <Paragraphs>135</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Arial,Sans-Serif</vt:lpstr>
      <vt:lpstr>Cambria Math</vt:lpstr>
      <vt:lpstr>Century Schoolbook</vt:lpstr>
      <vt:lpstr>Franklin Gothic Book</vt:lpstr>
      <vt:lpstr>Wingdings 2</vt:lpstr>
      <vt:lpstr>DividendVTI</vt:lpstr>
      <vt:lpstr>team 31: Battleship</vt:lpstr>
      <vt:lpstr>Summary</vt:lpstr>
      <vt:lpstr>Propositions – Ships  *Note: The Way of expressing Position, orientation, and size are subject to change</vt:lpstr>
      <vt:lpstr>Propositions – Grid  *Note: The Way of expressing ship positions are subject to change</vt:lpstr>
      <vt:lpstr>Constraints</vt:lpstr>
      <vt:lpstr>Constraints</vt:lpstr>
      <vt:lpstr>Model Exploration</vt:lpstr>
      <vt:lpstr>First-Order Extension </vt:lpstr>
      <vt:lpstr>Jape </vt:lpstr>
      <vt:lpstr>Useful Notation</vt:lpstr>
      <vt:lpstr>Feedback questions</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ID}: {Project Title}</dc:title>
  <dc:creator>Christian Muise</dc:creator>
  <cp:lastModifiedBy>Samantha Stinson</cp:lastModifiedBy>
  <cp:revision>2</cp:revision>
  <dcterms:created xsi:type="dcterms:W3CDTF">2020-08-25T19:16:42Z</dcterms:created>
  <dcterms:modified xsi:type="dcterms:W3CDTF">2020-11-02T17:41:50Z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0x01010085C7AFCD8C5D9547BD80F1E40EEE08AC</vt:lpwstr>
  </property>
</Properties>
</file>

<file path=docProps/thumbnail.jpeg>
</file>